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8" r:id="rId3"/>
    <p:sldId id="257" r:id="rId4"/>
    <p:sldId id="259" r:id="rId5"/>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2592"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GB"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8A432C8-69A7-458B-9684-2BFA64B31948}" type="datetime2">
              <a:rPr lang="en-US" smtClean="0"/>
              <a:t>Wednesday, November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31184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November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18151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4549AC-EB31-477F-92A9-B1988E232878}" type="datetime2">
              <a:rPr lang="en-US" smtClean="0"/>
              <a:t>Wednesday, November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1669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November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2876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November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1457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EBA98F-560C-4997-81C4-81D4D9187EAB}" type="datetime2">
              <a:rPr lang="en-US" smtClean="0"/>
              <a:t>Wednesday, November 27,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2562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50972B2-CA5C-437D-87D0-8081271A9E4B}" type="datetime2">
              <a:rPr lang="en-US" smtClean="0"/>
              <a:t>Wednesday, November 27,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12438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November 27,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87995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November 27,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334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November 27,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7053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November 27,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46477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80CB818-7379-467D-8E76-EF9D9074A26C}" type="datetime2">
              <a:rPr lang="en-US" smtClean="0"/>
              <a:t>Wednesday, November 27, 2019</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52836296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enecalearning.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_logo_color_background (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858000" cy="1419412"/>
          </a:xfrm>
          <a:prstGeom prst="rect">
            <a:avLst/>
          </a:prstGeom>
        </p:spPr>
      </p:pic>
      <p:sp>
        <p:nvSpPr>
          <p:cNvPr id="9" name="Rectangle 8"/>
          <p:cNvSpPr/>
          <p:nvPr/>
        </p:nvSpPr>
        <p:spPr>
          <a:xfrm>
            <a:off x="224119" y="1634129"/>
            <a:ext cx="6290234" cy="1323439"/>
          </a:xfrm>
          <a:prstGeom prst="rect">
            <a:avLst/>
          </a:prstGeom>
          <a:ln>
            <a:solidFill>
              <a:schemeClr val="tx1"/>
            </a:solidFill>
          </a:ln>
        </p:spPr>
        <p:txBody>
          <a:bodyPr wrap="square">
            <a:spAutoFit/>
          </a:bodyPr>
          <a:lstStyle/>
          <a:p>
            <a:r>
              <a:rPr lang="en-US" sz="1600" dirty="0" smtClean="0"/>
              <a:t>1. The website address is </a:t>
            </a:r>
            <a:r>
              <a:rPr lang="en-US" sz="1600" dirty="0" smtClean="0">
                <a:hlinkClick r:id="rId3"/>
              </a:rPr>
              <a:t>https</a:t>
            </a:r>
            <a:r>
              <a:rPr lang="en-US" sz="1600" dirty="0">
                <a:hlinkClick r:id="rId3"/>
              </a:rPr>
              <a:t>://www.senecalearning.com</a:t>
            </a:r>
            <a:r>
              <a:rPr lang="en-US" sz="1600" dirty="0" smtClean="0">
                <a:hlinkClick r:id="rId3"/>
              </a:rPr>
              <a:t>/</a:t>
            </a:r>
            <a:r>
              <a:rPr lang="en-US" sz="1600" dirty="0" smtClean="0"/>
              <a:t> and then follow the very simple steps on front page by clicking ‘parents, start here’. It is OPTIONAL to sign up for the premium package, </a:t>
            </a:r>
            <a:r>
              <a:rPr lang="en-US" sz="1600" dirty="0" smtClean="0"/>
              <a:t>HOWEVER</a:t>
            </a:r>
            <a:r>
              <a:rPr lang="en-US" sz="1600" dirty="0" smtClean="0"/>
              <a:t>, I suggest you click ‘Try as a student’, to see what your child will experience and then help them manage the homework on their own account for free.</a:t>
            </a:r>
            <a:endParaRPr lang="en-US" sz="1600" dirty="0"/>
          </a:p>
        </p:txBody>
      </p:sp>
      <p:sp>
        <p:nvSpPr>
          <p:cNvPr id="11" name="Rectangle 10"/>
          <p:cNvSpPr/>
          <p:nvPr/>
        </p:nvSpPr>
        <p:spPr>
          <a:xfrm>
            <a:off x="224119" y="3347499"/>
            <a:ext cx="2633749" cy="2554545"/>
          </a:xfrm>
          <a:prstGeom prst="rect">
            <a:avLst/>
          </a:prstGeom>
          <a:ln>
            <a:solidFill>
              <a:schemeClr val="tx1"/>
            </a:solidFill>
          </a:ln>
        </p:spPr>
        <p:txBody>
          <a:bodyPr wrap="square">
            <a:spAutoFit/>
          </a:bodyPr>
          <a:lstStyle/>
          <a:p>
            <a:r>
              <a:rPr lang="en-US" sz="1600" dirty="0" smtClean="0"/>
              <a:t>2. </a:t>
            </a:r>
            <a:r>
              <a:rPr lang="en-US" sz="1600" dirty="0"/>
              <a:t>Y</a:t>
            </a:r>
            <a:r>
              <a:rPr lang="en-US" sz="1600" dirty="0" smtClean="0"/>
              <a:t>ou need to search for a course. Nearly all subjects are available and most of the major examination boards at GCSE. Type a subject in the search space e.g. Geography, OR use the filter options on the left hand side. By doing this you can try the homework as well.</a:t>
            </a:r>
            <a:endParaRPr lang="en-US" sz="1600" dirty="0"/>
          </a:p>
        </p:txBody>
      </p:sp>
      <p:sp>
        <p:nvSpPr>
          <p:cNvPr id="13" name="Rectangle 12"/>
          <p:cNvSpPr/>
          <p:nvPr/>
        </p:nvSpPr>
        <p:spPr>
          <a:xfrm>
            <a:off x="3969260" y="6432107"/>
            <a:ext cx="2724389" cy="2308324"/>
          </a:xfrm>
          <a:prstGeom prst="rect">
            <a:avLst/>
          </a:prstGeom>
          <a:ln>
            <a:solidFill>
              <a:schemeClr val="tx1"/>
            </a:solidFill>
          </a:ln>
        </p:spPr>
        <p:txBody>
          <a:bodyPr wrap="square">
            <a:spAutoFit/>
          </a:bodyPr>
          <a:lstStyle/>
          <a:p>
            <a:r>
              <a:rPr lang="en-US" sz="1600" dirty="0"/>
              <a:t>3</a:t>
            </a:r>
            <a:r>
              <a:rPr lang="en-US" sz="1600" dirty="0" smtClean="0"/>
              <a:t>. The next step is to check your child has signed up to the relevant courses and classes. They should have already done so, but if not, they can by clicking on ‘sign up’ and they should use their school email address and ensure they have typed it correctly.</a:t>
            </a:r>
            <a:endParaRPr lang="en-US" sz="1600" dirty="0"/>
          </a:p>
        </p:txBody>
      </p:sp>
      <p:pic>
        <p:nvPicPr>
          <p:cNvPr id="2" name="Picture 1" descr="Screen Shot 2019-11-26 at 20.06.52.png"/>
          <p:cNvPicPr>
            <a:picLocks noChangeAspect="1"/>
          </p:cNvPicPr>
          <p:nvPr/>
        </p:nvPicPr>
        <p:blipFill rotWithShape="1">
          <a:blip r:embed="rId4" cstate="email">
            <a:extLst>
              <a:ext uri="{28A0092B-C50C-407E-A947-70E740481C1C}">
                <a14:useLocalDpi xmlns:a14="http://schemas.microsoft.com/office/drawing/2010/main" val="0"/>
              </a:ext>
            </a:extLst>
          </a:blip>
          <a:srcRect l="15692" t="16665" r="20515" b="9669"/>
          <a:stretch/>
        </p:blipFill>
        <p:spPr>
          <a:xfrm>
            <a:off x="3104844" y="3347497"/>
            <a:ext cx="3646495" cy="2949889"/>
          </a:xfrm>
          <a:prstGeom prst="rect">
            <a:avLst/>
          </a:prstGeom>
        </p:spPr>
      </p:pic>
      <p:pic>
        <p:nvPicPr>
          <p:cNvPr id="3" name="Picture 2" descr="Screen Shot 2019-11-26 at 20.13.29.png"/>
          <p:cNvPicPr>
            <a:picLocks noChangeAspect="1"/>
          </p:cNvPicPr>
          <p:nvPr/>
        </p:nvPicPr>
        <p:blipFill rotWithShape="1">
          <a:blip r:embed="rId5" cstate="email">
            <a:extLst>
              <a:ext uri="{28A0092B-C50C-407E-A947-70E740481C1C}">
                <a14:useLocalDpi xmlns:a14="http://schemas.microsoft.com/office/drawing/2010/main" val="0"/>
              </a:ext>
            </a:extLst>
          </a:blip>
          <a:srcRect l="28296" t="15891" r="26579" b="29374"/>
          <a:stretch/>
        </p:blipFill>
        <p:spPr>
          <a:xfrm>
            <a:off x="224119" y="6420865"/>
            <a:ext cx="3616437" cy="2500927"/>
          </a:xfrm>
          <a:prstGeom prst="rect">
            <a:avLst/>
          </a:prstGeom>
        </p:spPr>
      </p:pic>
      <p:sp>
        <p:nvSpPr>
          <p:cNvPr id="4" name="TextBox 3"/>
          <p:cNvSpPr txBox="1"/>
          <p:nvPr/>
        </p:nvSpPr>
        <p:spPr>
          <a:xfrm>
            <a:off x="1834680" y="1058384"/>
            <a:ext cx="3245973" cy="338554"/>
          </a:xfrm>
          <a:prstGeom prst="rect">
            <a:avLst/>
          </a:prstGeom>
          <a:solidFill>
            <a:schemeClr val="bg1"/>
          </a:solidFill>
        </p:spPr>
        <p:txBody>
          <a:bodyPr wrap="square" rtlCol="0">
            <a:spAutoFit/>
          </a:bodyPr>
          <a:lstStyle/>
          <a:p>
            <a:pPr algn="ctr"/>
            <a:r>
              <a:rPr lang="en-US" sz="1600" b="1" dirty="0" smtClean="0">
                <a:solidFill>
                  <a:srgbClr val="000090"/>
                </a:solidFill>
              </a:rPr>
              <a:t>A parent guide</a:t>
            </a:r>
            <a:endParaRPr lang="en-US" sz="1600" b="1" dirty="0">
              <a:solidFill>
                <a:srgbClr val="000090"/>
              </a:solidFill>
            </a:endParaRPr>
          </a:p>
        </p:txBody>
      </p:sp>
    </p:spTree>
    <p:extLst>
      <p:ext uri="{BB962C8B-B14F-4D97-AF65-F5344CB8AC3E}">
        <p14:creationId xmlns:p14="http://schemas.microsoft.com/office/powerpoint/2010/main" val="3221305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44439" y="156880"/>
            <a:ext cx="3294030" cy="1200329"/>
          </a:xfrm>
          <a:prstGeom prst="rect">
            <a:avLst/>
          </a:prstGeom>
          <a:ln>
            <a:solidFill>
              <a:schemeClr val="tx1"/>
            </a:solidFill>
          </a:ln>
        </p:spPr>
        <p:txBody>
          <a:bodyPr wrap="square">
            <a:spAutoFit/>
          </a:bodyPr>
          <a:lstStyle/>
          <a:p>
            <a:r>
              <a:rPr lang="en-US" dirty="0"/>
              <a:t>4</a:t>
            </a:r>
            <a:r>
              <a:rPr lang="en-US" dirty="0" smtClean="0"/>
              <a:t>. Once your child has signed up they then need to click ‘I am a student’, then click consent once approved by you as parent.</a:t>
            </a:r>
            <a:endParaRPr lang="en-US" dirty="0"/>
          </a:p>
        </p:txBody>
      </p:sp>
      <p:sp>
        <p:nvSpPr>
          <p:cNvPr id="9" name="Rectangle 8"/>
          <p:cNvSpPr/>
          <p:nvPr/>
        </p:nvSpPr>
        <p:spPr>
          <a:xfrm>
            <a:off x="238313" y="2020930"/>
            <a:ext cx="2584272" cy="3970318"/>
          </a:xfrm>
          <a:prstGeom prst="rect">
            <a:avLst/>
          </a:prstGeom>
          <a:ln>
            <a:solidFill>
              <a:schemeClr val="tx1"/>
            </a:solidFill>
          </a:ln>
        </p:spPr>
        <p:txBody>
          <a:bodyPr wrap="square">
            <a:spAutoFit/>
          </a:bodyPr>
          <a:lstStyle/>
          <a:p>
            <a:r>
              <a:rPr lang="en-US" dirty="0" smtClean="0"/>
              <a:t>5. The students then need to join a class by clicking ‘Classes and assignments in the top right hand corner’ and then click ‘join class’. The students will have been given a class code by their teacher which your child should have written down in their planner. They enter the code and they are then signed up to the class.</a:t>
            </a:r>
            <a:endParaRPr lang="en-US" dirty="0"/>
          </a:p>
        </p:txBody>
      </p:sp>
      <p:sp>
        <p:nvSpPr>
          <p:cNvPr id="13" name="Rectangle 12"/>
          <p:cNvSpPr/>
          <p:nvPr/>
        </p:nvSpPr>
        <p:spPr>
          <a:xfrm>
            <a:off x="238313" y="7322845"/>
            <a:ext cx="6339413" cy="1600438"/>
          </a:xfrm>
          <a:prstGeom prst="rect">
            <a:avLst/>
          </a:prstGeom>
          <a:ln>
            <a:solidFill>
              <a:schemeClr val="tx1"/>
            </a:solidFill>
          </a:ln>
        </p:spPr>
        <p:txBody>
          <a:bodyPr wrap="square">
            <a:spAutoFit/>
          </a:bodyPr>
          <a:lstStyle/>
          <a:p>
            <a:r>
              <a:rPr lang="en-US" dirty="0"/>
              <a:t>7</a:t>
            </a:r>
            <a:r>
              <a:rPr lang="en-US" sz="1600" dirty="0" smtClean="0"/>
              <a:t>. Your child should be then able to complete tasks by clicking on assignments. Any tasks set by teachers are </a:t>
            </a:r>
            <a:r>
              <a:rPr lang="en-US" sz="1600" dirty="0" err="1" smtClean="0"/>
              <a:t>categorised</a:t>
            </a:r>
            <a:r>
              <a:rPr lang="en-US" sz="1600" dirty="0" smtClean="0"/>
              <a:t> under ‘past assignments’ (they can redo the tasks as many times as they want until they get 100%, or if they missed the deadline) or they click on ‘upcoming assignments’ for any homework due, that is not yet attempted, or needs to be improved before the deadline.</a:t>
            </a:r>
            <a:endParaRPr lang="en-US" sz="1600" dirty="0"/>
          </a:p>
        </p:txBody>
      </p:sp>
      <p:pic>
        <p:nvPicPr>
          <p:cNvPr id="2" name="Picture 1" descr="Screen Shot 2019-11-26 at 20.18.10.png"/>
          <p:cNvPicPr>
            <a:picLocks noChangeAspect="1"/>
          </p:cNvPicPr>
          <p:nvPr/>
        </p:nvPicPr>
        <p:blipFill rotWithShape="1">
          <a:blip r:embed="rId2" cstate="email">
            <a:extLst>
              <a:ext uri="{28A0092B-C50C-407E-A947-70E740481C1C}">
                <a14:useLocalDpi xmlns:a14="http://schemas.microsoft.com/office/drawing/2010/main" val="0"/>
              </a:ext>
            </a:extLst>
          </a:blip>
          <a:srcRect l="22894" t="18739" r="36463" b="43619"/>
          <a:stretch/>
        </p:blipFill>
        <p:spPr>
          <a:xfrm>
            <a:off x="469872" y="156880"/>
            <a:ext cx="2787304" cy="1613434"/>
          </a:xfrm>
          <a:prstGeom prst="rect">
            <a:avLst/>
          </a:prstGeom>
        </p:spPr>
      </p:pic>
      <p:pic>
        <p:nvPicPr>
          <p:cNvPr id="3" name="Picture 2" descr="Screen Shot 2019-11-26 at 20.20.24.png"/>
          <p:cNvPicPr>
            <a:picLocks noChangeAspect="1"/>
          </p:cNvPicPr>
          <p:nvPr/>
        </p:nvPicPr>
        <p:blipFill rotWithShape="1">
          <a:blip r:embed="rId3" cstate="email">
            <a:extLst>
              <a:ext uri="{28A0092B-C50C-407E-A947-70E740481C1C}">
                <a14:useLocalDpi xmlns:a14="http://schemas.microsoft.com/office/drawing/2010/main" val="0"/>
              </a:ext>
            </a:extLst>
          </a:blip>
          <a:srcRect l="14405" t="12550" r="12282" b="18311"/>
          <a:stretch/>
        </p:blipFill>
        <p:spPr>
          <a:xfrm>
            <a:off x="2979671" y="1770314"/>
            <a:ext cx="3598055" cy="2691546"/>
          </a:xfrm>
          <a:prstGeom prst="rect">
            <a:avLst/>
          </a:prstGeom>
        </p:spPr>
      </p:pic>
      <p:cxnSp>
        <p:nvCxnSpPr>
          <p:cNvPr id="5" name="Straight Arrow Connector 4"/>
          <p:cNvCxnSpPr/>
          <p:nvPr/>
        </p:nvCxnSpPr>
        <p:spPr>
          <a:xfrm flipV="1">
            <a:off x="2333128" y="1941760"/>
            <a:ext cx="3369461" cy="3496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524933" y="2264230"/>
            <a:ext cx="2963715" cy="8756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3" name="Picture 22" descr="Screen Shot 2019-11-26 at 20.26.07.png"/>
          <p:cNvPicPr>
            <a:picLocks noChangeAspect="1"/>
          </p:cNvPicPr>
          <p:nvPr/>
        </p:nvPicPr>
        <p:blipFill rotWithShape="1">
          <a:blip r:embed="rId4" cstate="email">
            <a:extLst>
              <a:ext uri="{28A0092B-C50C-407E-A947-70E740481C1C}">
                <a14:useLocalDpi xmlns:a14="http://schemas.microsoft.com/office/drawing/2010/main" val="0"/>
              </a:ext>
            </a:extLst>
          </a:blip>
          <a:srcRect l="25981" t="34361" r="41608" b="29423"/>
          <a:stretch/>
        </p:blipFill>
        <p:spPr>
          <a:xfrm>
            <a:off x="2979671" y="4602978"/>
            <a:ext cx="3598055" cy="2512724"/>
          </a:xfrm>
          <a:prstGeom prst="rect">
            <a:avLst/>
          </a:prstGeom>
        </p:spPr>
      </p:pic>
    </p:spTree>
    <p:extLst>
      <p:ext uri="{BB962C8B-B14F-4D97-AF65-F5344CB8AC3E}">
        <p14:creationId xmlns:p14="http://schemas.microsoft.com/office/powerpoint/2010/main" val="35064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neca - platform mobile 3.png"/>
          <p:cNvPicPr>
            <a:picLocks noChangeAspect="1"/>
          </p:cNvPicPr>
          <p:nvPr/>
        </p:nvPicPr>
        <p:blipFill rotWithShape="1">
          <a:blip r:embed="rId2" cstate="email">
            <a:extLst>
              <a:ext uri="{28A0092B-C50C-407E-A947-70E740481C1C}">
                <a14:useLocalDpi xmlns:a14="http://schemas.microsoft.com/office/drawing/2010/main" val="0"/>
              </a:ext>
            </a:extLst>
          </a:blip>
          <a:srcRect t="29031"/>
          <a:stretch/>
        </p:blipFill>
        <p:spPr>
          <a:xfrm>
            <a:off x="433974" y="299732"/>
            <a:ext cx="3517645" cy="2905415"/>
          </a:xfrm>
          <a:prstGeom prst="rect">
            <a:avLst/>
          </a:prstGeom>
        </p:spPr>
      </p:pic>
      <p:pic>
        <p:nvPicPr>
          <p:cNvPr id="6" name="Picture 5" descr="Seneca - platform desktop 3.png"/>
          <p:cNvPicPr>
            <a:picLocks noChangeAspect="1"/>
          </p:cNvPicPr>
          <p:nvPr/>
        </p:nvPicPr>
        <p:blipFill rotWithShape="1">
          <a:blip r:embed="rId3" cstate="email">
            <a:extLst>
              <a:ext uri="{28A0092B-C50C-407E-A947-70E740481C1C}">
                <a14:useLocalDpi xmlns:a14="http://schemas.microsoft.com/office/drawing/2010/main" val="0"/>
              </a:ext>
            </a:extLst>
          </a:blip>
          <a:srcRect b="13278"/>
          <a:stretch/>
        </p:blipFill>
        <p:spPr>
          <a:xfrm>
            <a:off x="2910790" y="3407519"/>
            <a:ext cx="3883053" cy="2856579"/>
          </a:xfrm>
          <a:prstGeom prst="rect">
            <a:avLst/>
          </a:prstGeom>
        </p:spPr>
      </p:pic>
      <p:sp>
        <p:nvSpPr>
          <p:cNvPr id="7" name="Rectangle 6"/>
          <p:cNvSpPr/>
          <p:nvPr/>
        </p:nvSpPr>
        <p:spPr>
          <a:xfrm>
            <a:off x="4134439" y="299732"/>
            <a:ext cx="2529509" cy="2585323"/>
          </a:xfrm>
          <a:prstGeom prst="rect">
            <a:avLst/>
          </a:prstGeom>
          <a:ln>
            <a:solidFill>
              <a:schemeClr val="tx1"/>
            </a:solidFill>
          </a:ln>
        </p:spPr>
        <p:txBody>
          <a:bodyPr wrap="square">
            <a:spAutoFit/>
          </a:bodyPr>
          <a:lstStyle/>
          <a:p>
            <a:r>
              <a:rPr lang="en-US" dirty="0"/>
              <a:t>7</a:t>
            </a:r>
            <a:r>
              <a:rPr lang="en-US" dirty="0" smtClean="0"/>
              <a:t>. An example of a task. Students read through the information and type in the answer. They are given instant feedback of how many they scored and correct answers provided straight away if they were incorrect.</a:t>
            </a:r>
            <a:endParaRPr lang="en-US" dirty="0"/>
          </a:p>
        </p:txBody>
      </p:sp>
      <p:sp>
        <p:nvSpPr>
          <p:cNvPr id="8" name="Rectangle 7"/>
          <p:cNvSpPr/>
          <p:nvPr/>
        </p:nvSpPr>
        <p:spPr>
          <a:xfrm>
            <a:off x="433974" y="3759840"/>
            <a:ext cx="2264833" cy="2862323"/>
          </a:xfrm>
          <a:prstGeom prst="rect">
            <a:avLst/>
          </a:prstGeom>
          <a:ln>
            <a:solidFill>
              <a:schemeClr val="tx1"/>
            </a:solidFill>
          </a:ln>
        </p:spPr>
        <p:txBody>
          <a:bodyPr wrap="square">
            <a:spAutoFit/>
          </a:bodyPr>
          <a:lstStyle/>
          <a:p>
            <a:r>
              <a:rPr lang="en-US" dirty="0" smtClean="0"/>
              <a:t>8. Teachers can track students by task, by time spent on the assignments and it also gives you percentages of accuracy. Tasks can then be redone by students to improve percentages.</a:t>
            </a:r>
            <a:endParaRPr lang="en-US" dirty="0"/>
          </a:p>
        </p:txBody>
      </p:sp>
      <p:pic>
        <p:nvPicPr>
          <p:cNvPr id="9" name="Picture 8" descr="Screen Shot 2019-05-13 at 22.35.05.png"/>
          <p:cNvPicPr>
            <a:picLocks noChangeAspect="1"/>
          </p:cNvPicPr>
          <p:nvPr/>
        </p:nvPicPr>
        <p:blipFill rotWithShape="1">
          <a:blip r:embed="rId4" cstate="email">
            <a:extLst>
              <a:ext uri="{28A0092B-C50C-407E-A947-70E740481C1C}">
                <a14:useLocalDpi xmlns:a14="http://schemas.microsoft.com/office/drawing/2010/main" val="0"/>
              </a:ext>
            </a:extLst>
          </a:blip>
          <a:srcRect l="25981" t="19134" r="2830" b="10492"/>
          <a:stretch/>
        </p:blipFill>
        <p:spPr>
          <a:xfrm>
            <a:off x="1887603" y="6750877"/>
            <a:ext cx="3616437" cy="2234366"/>
          </a:xfrm>
          <a:prstGeom prst="rect">
            <a:avLst/>
          </a:prstGeom>
        </p:spPr>
      </p:pic>
    </p:spTree>
    <p:extLst>
      <p:ext uri="{BB962C8B-B14F-4D97-AF65-F5344CB8AC3E}">
        <p14:creationId xmlns:p14="http://schemas.microsoft.com/office/powerpoint/2010/main" val="3554506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neca - leaderboar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612" y="299732"/>
            <a:ext cx="3391955" cy="3144328"/>
          </a:xfrm>
          <a:prstGeom prst="rect">
            <a:avLst/>
          </a:prstGeom>
        </p:spPr>
      </p:pic>
      <p:sp>
        <p:nvSpPr>
          <p:cNvPr id="7" name="Rectangle 6"/>
          <p:cNvSpPr/>
          <p:nvPr/>
        </p:nvSpPr>
        <p:spPr>
          <a:xfrm>
            <a:off x="4134439" y="493769"/>
            <a:ext cx="2529509" cy="2585323"/>
          </a:xfrm>
          <a:prstGeom prst="rect">
            <a:avLst/>
          </a:prstGeom>
          <a:ln>
            <a:solidFill>
              <a:schemeClr val="tx1"/>
            </a:solidFill>
          </a:ln>
        </p:spPr>
        <p:txBody>
          <a:bodyPr wrap="square">
            <a:spAutoFit/>
          </a:bodyPr>
          <a:lstStyle/>
          <a:p>
            <a:r>
              <a:rPr lang="en-US" dirty="0" smtClean="0"/>
              <a:t>9. A level of competition is provided through leaderboards and there are cross school competitions. Students can be as competitive as they want by competing against other members of the class.</a:t>
            </a:r>
            <a:endParaRPr lang="en-US" dirty="0"/>
          </a:p>
        </p:txBody>
      </p:sp>
      <p:pic>
        <p:nvPicPr>
          <p:cNvPr id="8" name="Content Placeholder 3" descr="Montgomery High School - Positive Correlation Between Seneca Study Time and Grades.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1159" b="-1547"/>
          <a:stretch/>
        </p:blipFill>
        <p:spPr>
          <a:xfrm>
            <a:off x="2822585" y="3562528"/>
            <a:ext cx="3841362" cy="2728521"/>
          </a:xfrm>
        </p:spPr>
      </p:pic>
      <p:sp>
        <p:nvSpPr>
          <p:cNvPr id="9" name="Rectangle 8"/>
          <p:cNvSpPr/>
          <p:nvPr/>
        </p:nvSpPr>
        <p:spPr>
          <a:xfrm>
            <a:off x="151948" y="4138837"/>
            <a:ext cx="2529509" cy="1477328"/>
          </a:xfrm>
          <a:prstGeom prst="rect">
            <a:avLst/>
          </a:prstGeom>
          <a:ln>
            <a:solidFill>
              <a:schemeClr val="tx1"/>
            </a:solidFill>
          </a:ln>
        </p:spPr>
        <p:txBody>
          <a:bodyPr wrap="square">
            <a:spAutoFit/>
          </a:bodyPr>
          <a:lstStyle/>
          <a:p>
            <a:r>
              <a:rPr lang="en-US" dirty="0" smtClean="0"/>
              <a:t>10. The impact of time spent on Seneca learning with marks achieved on tests shows how effective Seneca can be.</a:t>
            </a:r>
            <a:endParaRPr lang="en-US" dirty="0"/>
          </a:p>
        </p:txBody>
      </p:sp>
      <p:pic>
        <p:nvPicPr>
          <p:cNvPr id="11" name="Picture 10" descr="Screen Shot 2019-05-13 at 22.53.43.png"/>
          <p:cNvPicPr>
            <a:picLocks noChangeAspect="1"/>
          </p:cNvPicPr>
          <p:nvPr/>
        </p:nvPicPr>
        <p:blipFill rotWithShape="1">
          <a:blip r:embed="rId4" cstate="email">
            <a:extLst>
              <a:ext uri="{28A0092B-C50C-407E-A947-70E740481C1C}">
                <a14:useLocalDpi xmlns:a14="http://schemas.microsoft.com/office/drawing/2010/main" val="0"/>
              </a:ext>
            </a:extLst>
          </a:blip>
          <a:srcRect l="12347" t="14245" r="19485" b="7561"/>
          <a:stretch/>
        </p:blipFill>
        <p:spPr>
          <a:xfrm>
            <a:off x="151948" y="6291049"/>
            <a:ext cx="3605619" cy="2584953"/>
          </a:xfrm>
          <a:prstGeom prst="rect">
            <a:avLst/>
          </a:prstGeom>
        </p:spPr>
      </p:pic>
      <p:sp>
        <p:nvSpPr>
          <p:cNvPr id="12" name="Rectangle 11"/>
          <p:cNvSpPr/>
          <p:nvPr/>
        </p:nvSpPr>
        <p:spPr>
          <a:xfrm>
            <a:off x="4134439" y="6760801"/>
            <a:ext cx="2529509" cy="2031325"/>
          </a:xfrm>
          <a:prstGeom prst="rect">
            <a:avLst/>
          </a:prstGeom>
          <a:ln>
            <a:solidFill>
              <a:schemeClr val="tx1"/>
            </a:solidFill>
          </a:ln>
        </p:spPr>
        <p:txBody>
          <a:bodyPr wrap="square">
            <a:spAutoFit/>
          </a:bodyPr>
          <a:lstStyle/>
          <a:p>
            <a:r>
              <a:rPr lang="en-US" dirty="0" smtClean="0"/>
              <a:t>11. There is also a series of support articles to deal with frequently asked questions as well as resources such as certificates, presentations and so on.</a:t>
            </a:r>
            <a:endParaRPr lang="en-US" dirty="0"/>
          </a:p>
        </p:txBody>
      </p:sp>
    </p:spTree>
    <p:extLst>
      <p:ext uri="{BB962C8B-B14F-4D97-AF65-F5344CB8AC3E}">
        <p14:creationId xmlns:p14="http://schemas.microsoft.com/office/powerpoint/2010/main" val="688683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525</Words>
  <Application>Microsoft Office PowerPoint</Application>
  <PresentationFormat>On-screen Show (4:3)</PresentationFormat>
  <Paragraphs>12</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Ellis</dc:creator>
  <cp:lastModifiedBy>Mr R. Ellis</cp:lastModifiedBy>
  <cp:revision>16</cp:revision>
  <cp:lastPrinted>2019-11-27T09:04:16Z</cp:lastPrinted>
  <dcterms:created xsi:type="dcterms:W3CDTF">2019-05-13T20:06:28Z</dcterms:created>
  <dcterms:modified xsi:type="dcterms:W3CDTF">2019-11-27T10:12:38Z</dcterms:modified>
</cp:coreProperties>
</file>