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5" r:id="rId2"/>
    <p:sldId id="305" r:id="rId3"/>
    <p:sldId id="306" r:id="rId4"/>
    <p:sldId id="321" r:id="rId5"/>
    <p:sldId id="307" r:id="rId6"/>
    <p:sldId id="308" r:id="rId7"/>
    <p:sldId id="320" r:id="rId8"/>
    <p:sldId id="311" r:id="rId9"/>
    <p:sldId id="319" r:id="rId10"/>
    <p:sldId id="316" r:id="rId11"/>
    <p:sldId id="315" r:id="rId12"/>
    <p:sldId id="312" r:id="rId13"/>
    <p:sldId id="317" r:id="rId14"/>
    <p:sldId id="318" r:id="rId15"/>
    <p:sldId id="322" r:id="rId16"/>
    <p:sldId id="323" r:id="rId17"/>
    <p:sldId id="314" r:id="rId18"/>
    <p:sldId id="313" r:id="rId1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4DB"/>
    <a:srgbClr val="FFFFFF"/>
    <a:srgbClr val="FFCC00"/>
    <a:srgbClr val="234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88759" autoAdjust="0"/>
  </p:normalViewPr>
  <p:slideViewPr>
    <p:cSldViewPr snapToGrid="0">
      <p:cViewPr varScale="1">
        <p:scale>
          <a:sx n="77" d="100"/>
          <a:sy n="77" d="100"/>
        </p:scale>
        <p:origin x="183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95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C3F92-1363-421B-B119-8B7BED826E1E}" type="datetimeFigureOut">
              <a:rPr lang="en-GB" smtClean="0"/>
              <a:t>26/02/2026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CC0F2-0E25-4269-ACFF-FF25E6EC24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048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0A8C5-8CDD-4482-A205-51E09B1C2ED2}" type="datetimeFigureOut">
              <a:rPr lang="en-GB" smtClean="0"/>
              <a:t>26/02/2026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3132A-EC50-48C3-BE14-5B00A44EEF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23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consultations/proposed-changes-to-the-assessment-of-gcses-as-and-a-levels-in-2022/outcome/decisions-proposed-changes-to-the-assessment-of-gcses-as-and-a-levels-in-2022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dgehill.ac.uk/news/story/reducing-debilitating-test-anxiety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61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51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112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344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952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766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03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https://www.gov.uk/government/consultations/proposed-changes-to-the-assessment-of-gcses-as-and-a-levels-in-2022/outcome/decisions-proposed-changes-to-the-assessment-of-gcses-as-and-a-levels-in-2022</a:t>
            </a:r>
            <a:r>
              <a:rPr lang="en-GB" dirty="0"/>
              <a:t> </a:t>
            </a:r>
          </a:p>
          <a:p>
            <a:endParaRPr lang="en-GB" dirty="0">
              <a:cs typeface="Calibri"/>
            </a:endParaRPr>
          </a:p>
          <a:p>
            <a:r>
              <a:rPr lang="en-GB" dirty="0">
                <a:hlinkClick r:id="rId4"/>
              </a:rPr>
              <a:t>https://www.edgehill.ac.uk/news/story/reducing-debilitating-test-anxiety/</a:t>
            </a:r>
            <a:r>
              <a:rPr lang="en-GB" dirty="0"/>
              <a:t> </a:t>
            </a: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322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4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399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548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263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446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254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3132A-EC50-48C3-BE14-5B00A44EEFE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16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461" y="5956664"/>
            <a:ext cx="1555856" cy="777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77" y="483325"/>
            <a:ext cx="3147738" cy="423802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4407" y="4721346"/>
            <a:ext cx="7886700" cy="983995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solidFill>
                  <a:srgbClr val="FFCC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02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621801"/>
            <a:ext cx="6313063" cy="597400"/>
          </a:xfrm>
          <a:prstGeom prst="rect">
            <a:avLst/>
          </a:prstGeom>
        </p:spPr>
        <p:txBody>
          <a:bodyPr anchor="ctr"/>
          <a:lstStyle>
            <a:lvl1pPr algn="ctr">
              <a:defRPr sz="3200" u="sng">
                <a:solidFill>
                  <a:srgbClr val="FFCC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8650" y="1764633"/>
            <a:ext cx="7886700" cy="44123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CC00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FFCC00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FFCC00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FFCC00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183" y="147998"/>
            <a:ext cx="1104413" cy="1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9144000" cy="6858000"/>
            <a:chOff x="0" y="831252"/>
            <a:chExt cx="8894339" cy="68580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1252"/>
              <a:ext cx="4552870" cy="6858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1469" y="831252"/>
              <a:ext cx="4552870" cy="68580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 userDrawn="1"/>
        </p:nvGrpSpPr>
        <p:grpSpPr>
          <a:xfrm>
            <a:off x="151566" y="137410"/>
            <a:ext cx="7200000" cy="108000"/>
            <a:chOff x="441065" y="264233"/>
            <a:chExt cx="9928374" cy="144002"/>
          </a:xfrm>
          <a:solidFill>
            <a:srgbClr val="FFCC00"/>
          </a:solidFill>
        </p:grpSpPr>
        <p:sp>
          <p:nvSpPr>
            <p:cNvPr id="14" name="Flowchart: Data 13"/>
            <p:cNvSpPr/>
            <p:nvPr/>
          </p:nvSpPr>
          <p:spPr>
            <a:xfrm>
              <a:off x="3197930" y="264235"/>
              <a:ext cx="7171509" cy="1440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1065" y="264233"/>
              <a:ext cx="6260180" cy="1440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51565" y="137410"/>
            <a:ext cx="108000" cy="5400000"/>
            <a:chOff x="441065" y="264234"/>
            <a:chExt cx="271482" cy="4696750"/>
          </a:xfrm>
          <a:solidFill>
            <a:srgbClr val="FFCC00"/>
          </a:solidFill>
        </p:grpSpPr>
        <p:sp>
          <p:nvSpPr>
            <p:cNvPr id="17" name="Flowchart: Data 16"/>
            <p:cNvSpPr/>
            <p:nvPr/>
          </p:nvSpPr>
          <p:spPr>
            <a:xfrm rot="5400000" flipV="1">
              <a:off x="-1124226" y="3124212"/>
              <a:ext cx="3402066" cy="271477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sp>
          <p:nvSpPr>
            <p:cNvPr id="18" name="Rectangle 17"/>
            <p:cNvSpPr/>
            <p:nvPr/>
          </p:nvSpPr>
          <p:spPr>
            <a:xfrm rot="5400000" flipV="1">
              <a:off x="-901498" y="1606797"/>
              <a:ext cx="2956608" cy="2714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</p:grpSp>
      <p:grpSp>
        <p:nvGrpSpPr>
          <p:cNvPr id="38" name="Group 37"/>
          <p:cNvGrpSpPr/>
          <p:nvPr userDrawn="1"/>
        </p:nvGrpSpPr>
        <p:grpSpPr>
          <a:xfrm rot="10800000">
            <a:off x="1792434" y="6617982"/>
            <a:ext cx="7200000" cy="108000"/>
            <a:chOff x="441065" y="264233"/>
            <a:chExt cx="9928374" cy="144002"/>
          </a:xfrm>
          <a:solidFill>
            <a:srgbClr val="FFCC00"/>
          </a:solidFill>
        </p:grpSpPr>
        <p:sp>
          <p:nvSpPr>
            <p:cNvPr id="39" name="Flowchart: Data 38"/>
            <p:cNvSpPr/>
            <p:nvPr/>
          </p:nvSpPr>
          <p:spPr>
            <a:xfrm>
              <a:off x="3197930" y="264235"/>
              <a:ext cx="7171509" cy="1440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1065" y="264233"/>
              <a:ext cx="6260180" cy="1440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</p:grpSp>
      <p:grpSp>
        <p:nvGrpSpPr>
          <p:cNvPr id="41" name="Group 40"/>
          <p:cNvGrpSpPr/>
          <p:nvPr userDrawn="1"/>
        </p:nvGrpSpPr>
        <p:grpSpPr>
          <a:xfrm rot="10800000">
            <a:off x="8881804" y="1325982"/>
            <a:ext cx="108000" cy="5400000"/>
            <a:chOff x="441065" y="264234"/>
            <a:chExt cx="271482" cy="4696750"/>
          </a:xfrm>
          <a:solidFill>
            <a:srgbClr val="FFCC00"/>
          </a:solidFill>
        </p:grpSpPr>
        <p:sp>
          <p:nvSpPr>
            <p:cNvPr id="42" name="Flowchart: Data 41"/>
            <p:cNvSpPr/>
            <p:nvPr/>
          </p:nvSpPr>
          <p:spPr>
            <a:xfrm rot="5400000" flipV="1">
              <a:off x="-1124226" y="3124212"/>
              <a:ext cx="3402066" cy="271477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  <p:sp>
          <p:nvSpPr>
            <p:cNvPr id="43" name="Rectangle 42"/>
            <p:cNvSpPr/>
            <p:nvPr/>
          </p:nvSpPr>
          <p:spPr>
            <a:xfrm rot="5400000" flipV="1">
              <a:off x="-901498" y="1606797"/>
              <a:ext cx="2956608" cy="2714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020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hyperlink" Target="https://www.google.com/search?gs_lcrp=EgZjaHJvbWUyBggAEEUYOTIHCAEQIRigATIHCAIQIRigATIHCAMQIRigATIHCAQQIRigATIHCAUQIRifBTIHCAYQIRiPAtIBCDg2OTVqMGoxqAIAsAIA&amp;ie=UTF-8&amp;oq=useful+sites+to+support+gcse+revision&amp;q=Get+Revising&amp;rlz=1C1GCOT_enGB1196GB1196&amp;safe=active&amp;sourceid=chrome&amp;surl=1&amp;mstk=AUtExfDLFyb4kCvLPABd6G8EkK1AhQ_wyPHWHHFwXekdH0StIajkj4ESNFWf1Z2lDzdXl6dKnFD8PRV1Gdjjk10HxwbeOsByIvGZ38rKF-Kvb_66ojw6dGzDxWI6oLVnJf1sfjI&amp;csui=3&amp;ved=2ahUKEwjsvZuLwpeSAxXUWUEAHeWBD3sQgK4QegQIBxA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microsoft.com/office/2007/relationships/hdphoto" Target="../media/hdphoto7.wdp"/><Relationship Id="rId4" Type="http://schemas.openxmlformats.org/officeDocument/2006/relationships/image" Target="../media/image26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hyperlink" Target="https://www.edgehill.ac.uk/news/story/reducing-debilitating-test-anxiet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1" t="9254" r="26375" b="35203"/>
          <a:stretch/>
        </p:blipFill>
        <p:spPr>
          <a:xfrm>
            <a:off x="2331076" y="371229"/>
            <a:ext cx="4430331" cy="4596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72425" y="5002610"/>
            <a:ext cx="9237332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000" b="1" dirty="0">
                <a:ln/>
                <a:solidFill>
                  <a:schemeClr val="accent4"/>
                </a:solidFill>
              </a:rPr>
              <a:t>Mrs Jones – Aspirations Coordinator</a:t>
            </a:r>
          </a:p>
          <a:p>
            <a:pPr algn="ctr"/>
            <a:r>
              <a:rPr lang="en-GB" sz="2400" b="1" dirty="0">
                <a:ln/>
                <a:solidFill>
                  <a:schemeClr val="accent4"/>
                </a:solidFill>
              </a:rPr>
              <a:t>#ReviseLikeAPro </a:t>
            </a:r>
            <a:endParaRPr lang="en-GB" sz="2400" b="1" dirty="0">
              <a:ln/>
              <a:solidFill>
                <a:schemeClr val="accent4"/>
              </a:solidFill>
              <a:cs typeface="Calibri"/>
            </a:endParaRPr>
          </a:p>
          <a:p>
            <a:pPr algn="ctr"/>
            <a:r>
              <a:rPr lang="en-GB" sz="4800" b="1" dirty="0">
                <a:ln/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950" r="89914">
                        <a14:foregroundMark x1="39437" y1="14904" x2="39437" y2="14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2" t="1" r="23564" b="-302"/>
          <a:stretch/>
        </p:blipFill>
        <p:spPr>
          <a:xfrm>
            <a:off x="7243786" y="72572"/>
            <a:ext cx="1848696" cy="1474157"/>
          </a:xfrm>
          <a:prstGeom prst="rect">
            <a:avLst/>
          </a:prstGeom>
        </p:spPr>
      </p:pic>
      <p:pic>
        <p:nvPicPr>
          <p:cNvPr id="11" name="Picture 10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A0CB2ED5-E018-4E8D-83A9-22945DD6F53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8" y="371229"/>
            <a:ext cx="1231265" cy="1022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359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834" y="349036"/>
            <a:ext cx="6915991" cy="53450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3200" b="1" u="sng" dirty="0">
                <a:latin typeface="Century Gothic"/>
              </a:rPr>
              <a:t>Prioritise and Plan</a:t>
            </a:r>
            <a:endParaRPr lang="en-GB" sz="2400" b="1" u="sng" dirty="0"/>
          </a:p>
          <a:p>
            <a:pPr marL="0" indent="0">
              <a:buNone/>
            </a:pPr>
            <a:endParaRPr lang="en-GB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146A5E-0B64-43B2-9B5C-7A9EB4C18B46}"/>
              </a:ext>
            </a:extLst>
          </p:cNvPr>
          <p:cNvSpPr txBox="1"/>
          <p:nvPr/>
        </p:nvSpPr>
        <p:spPr>
          <a:xfrm>
            <a:off x="246184" y="914400"/>
            <a:ext cx="7537937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Calibri"/>
              </a:rPr>
              <a:t>Studies show students (often girls) seem to think they're revising; however they are sometimes </a:t>
            </a:r>
            <a:r>
              <a:rPr lang="en-US" sz="1400" u="sng" dirty="0">
                <a:solidFill>
                  <a:schemeClr val="bg1"/>
                </a:solidFill>
                <a:cs typeface="Calibri"/>
              </a:rPr>
              <a:t>revising the same topic areas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 over again due to already understanding that topic. This is often due to a need to </a:t>
            </a:r>
            <a:r>
              <a:rPr lang="en-US" sz="1400" u="sng" dirty="0">
                <a:solidFill>
                  <a:schemeClr val="bg1"/>
                </a:solidFill>
                <a:cs typeface="Calibri"/>
              </a:rPr>
              <a:t>avoid failure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, therefore when they are revising a topic they know it is easier and they're less likely to make mistakes. Sometimes students may need more guidance. </a:t>
            </a:r>
          </a:p>
          <a:p>
            <a:endParaRPr lang="en-US" sz="1400" dirty="0">
              <a:solidFill>
                <a:schemeClr val="bg1"/>
              </a:solidFill>
              <a:cs typeface="Calibri"/>
            </a:endParaRPr>
          </a:p>
          <a:p>
            <a:r>
              <a:rPr lang="en-US" sz="1400" dirty="0">
                <a:solidFill>
                  <a:schemeClr val="bg1"/>
                </a:solidFill>
                <a:cs typeface="Calibri"/>
              </a:rPr>
              <a:t>To avoid this: 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chemeClr val="bg1"/>
                </a:solidFill>
                <a:cs typeface="Calibri"/>
              </a:rPr>
              <a:t>Revision timetables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 – detailed by paper/topic</a:t>
            </a:r>
            <a:br>
              <a:rPr lang="en-US" sz="1400" dirty="0">
                <a:solidFill>
                  <a:schemeClr val="bg1"/>
                </a:solidFill>
                <a:cs typeface="Calibri"/>
              </a:rPr>
            </a:br>
            <a:r>
              <a:rPr lang="en-US" sz="1400" dirty="0">
                <a:solidFill>
                  <a:schemeClr val="bg1"/>
                </a:solidFill>
                <a:cs typeface="Calibri"/>
              </a:rPr>
              <a:t> area using specification 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chemeClr val="bg1"/>
                </a:solidFill>
                <a:cs typeface="Calibri"/>
              </a:rPr>
              <a:t>Knowledge organisers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  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chemeClr val="bg1"/>
                </a:solidFill>
                <a:cs typeface="Calibri"/>
              </a:rPr>
              <a:t>RAG rating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 information or checklist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cs typeface="Calibri"/>
              </a:rPr>
              <a:t>Give students a copy of the </a:t>
            </a:r>
            <a:r>
              <a:rPr lang="en-US" sz="1400" b="1" dirty="0">
                <a:solidFill>
                  <a:schemeClr val="bg1"/>
                </a:solidFill>
                <a:cs typeface="Calibri"/>
              </a:rPr>
              <a:t>specification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 </a:t>
            </a:r>
            <a:br>
              <a:rPr lang="en-US" sz="1400" dirty="0">
                <a:solidFill>
                  <a:schemeClr val="bg1"/>
                </a:solidFill>
                <a:cs typeface="Calibri"/>
              </a:rPr>
            </a:br>
            <a:r>
              <a:rPr lang="en-US" sz="1400" dirty="0">
                <a:solidFill>
                  <a:schemeClr val="bg1"/>
                </a:solidFill>
                <a:cs typeface="Calibri"/>
              </a:rPr>
              <a:t>(make it child friendly)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cs typeface="Calibri"/>
              </a:rPr>
              <a:t>Post exam </a:t>
            </a:r>
            <a:r>
              <a:rPr lang="en-US" sz="1400" b="1" dirty="0">
                <a:solidFill>
                  <a:schemeClr val="bg1"/>
                </a:solidFill>
                <a:cs typeface="Calibri"/>
              </a:rPr>
              <a:t>self-assessment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 of weaknesses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cs typeface="Calibri"/>
              </a:rPr>
              <a:t>Find out the </a:t>
            </a:r>
            <a:r>
              <a:rPr lang="en-US" sz="1400" b="1" dirty="0">
                <a:solidFill>
                  <a:schemeClr val="bg1"/>
                </a:solidFill>
                <a:cs typeface="Calibri"/>
              </a:rPr>
              <a:t>dates and times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 of mock exams </a:t>
            </a:r>
          </a:p>
          <a:p>
            <a:r>
              <a:rPr lang="en-US" sz="1400" dirty="0">
                <a:solidFill>
                  <a:schemeClr val="bg1"/>
                </a:solidFill>
                <a:cs typeface="Calibri"/>
              </a:rPr>
              <a:t>to allow you to </a:t>
            </a:r>
            <a:r>
              <a:rPr lang="en-US" sz="1400" dirty="0" err="1">
                <a:solidFill>
                  <a:schemeClr val="bg1"/>
                </a:solidFill>
                <a:cs typeface="Calibri"/>
              </a:rPr>
              <a:t>organise</a:t>
            </a:r>
            <a:r>
              <a:rPr lang="en-US" sz="1400" dirty="0">
                <a:solidFill>
                  <a:schemeClr val="bg1"/>
                </a:solidFill>
                <a:cs typeface="Calibri"/>
              </a:rPr>
              <a:t> your time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C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C000"/>
              </a:solidFill>
              <a:cs typeface="Calibri"/>
            </a:endParaRPr>
          </a:p>
          <a:p>
            <a:endParaRPr lang="en-US" dirty="0">
              <a:solidFill>
                <a:srgbClr val="FFC000"/>
              </a:solidFill>
              <a:cs typeface="Calibri"/>
            </a:endParaRPr>
          </a:p>
        </p:txBody>
      </p:sp>
      <p:pic>
        <p:nvPicPr>
          <p:cNvPr id="9" name="Picture 9" descr="Table&#10;&#10;Description automatically generated">
            <a:extLst>
              <a:ext uri="{FF2B5EF4-FFF2-40B4-BE49-F238E27FC236}">
                <a16:creationId xmlns:a16="http://schemas.microsoft.com/office/drawing/2014/main" id="{5D964EA1-1714-4E82-9689-8F9507846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090" r="50162" b="298"/>
          <a:stretch/>
        </p:blipFill>
        <p:spPr>
          <a:xfrm>
            <a:off x="7268310" y="2777271"/>
            <a:ext cx="1805355" cy="39878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A71402F-C27C-4A1B-AFB8-9F247A3A4D27}"/>
              </a:ext>
            </a:extLst>
          </p:cNvPr>
          <p:cNvGrpSpPr/>
          <p:nvPr/>
        </p:nvGrpSpPr>
        <p:grpSpPr>
          <a:xfrm>
            <a:off x="4841631" y="3352163"/>
            <a:ext cx="2356339" cy="3412691"/>
            <a:chOff x="3200400" y="1652316"/>
            <a:chExt cx="2743200" cy="3553368"/>
          </a:xfrm>
        </p:grpSpPr>
        <p:pic>
          <p:nvPicPr>
            <p:cNvPr id="14" name="Picture 14" descr="Text&#10;&#10;Description automatically generated">
              <a:extLst>
                <a:ext uri="{FF2B5EF4-FFF2-40B4-BE49-F238E27FC236}">
                  <a16:creationId xmlns:a16="http://schemas.microsoft.com/office/drawing/2014/main" id="{66121242-EAC2-41C6-A561-EC263B164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400" y="1652316"/>
              <a:ext cx="2743200" cy="35533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0968A6-EBC3-4654-A1F0-26684B217215}"/>
                </a:ext>
              </a:extLst>
            </p:cNvPr>
            <p:cNvSpPr txBox="1"/>
            <p:nvPr/>
          </p:nvSpPr>
          <p:spPr>
            <a:xfrm>
              <a:off x="3265191" y="1787570"/>
              <a:ext cx="2599406" cy="276303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b="1" i="1" dirty="0">
                  <a:cs typeface="Calibri"/>
                </a:rPr>
                <a:t>Name:                         Exam score:</a:t>
              </a:r>
              <a:endParaRPr lang="en-US" sz="1000" b="1" i="1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420ECDC-1AB3-485E-945F-09844AC13D9C}"/>
              </a:ext>
            </a:extLst>
          </p:cNvPr>
          <p:cNvSpPr txBox="1"/>
          <p:nvPr/>
        </p:nvSpPr>
        <p:spPr>
          <a:xfrm>
            <a:off x="5046085" y="6450353"/>
            <a:ext cx="2088412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 dirty="0">
                <a:cs typeface="Calibri"/>
              </a:rPr>
              <a:t>Priorities: </a:t>
            </a:r>
            <a:endParaRPr lang="en-US" sz="1000" b="1" i="1" dirty="0"/>
          </a:p>
        </p:txBody>
      </p:sp>
      <p:pic>
        <p:nvPicPr>
          <p:cNvPr id="12" name="Picture 11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3EE32FFC-456C-4128-B786-DC6864CA66C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1" y="5695240"/>
            <a:ext cx="1231265" cy="102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1" descr="Timeline&#10;&#10;Description automatically generated">
            <a:extLst>
              <a:ext uri="{FF2B5EF4-FFF2-40B4-BE49-F238E27FC236}">
                <a16:creationId xmlns:a16="http://schemas.microsoft.com/office/drawing/2014/main" id="{6A7F8498-153A-445E-8C8A-2521074C6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467" y="4370293"/>
            <a:ext cx="3545212" cy="23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7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DF0C-A400-4521-A6C7-86C7106A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03" y="282542"/>
            <a:ext cx="6313063" cy="597400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Century Gothic"/>
              </a:rPr>
              <a:t>Knowledge Organisers 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3B080-4172-49AD-9281-4A9ACF11B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72" y="1002633"/>
            <a:ext cx="3818792" cy="171602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entury Gothic"/>
              </a:rPr>
              <a:t>A </a:t>
            </a:r>
            <a:r>
              <a:rPr lang="en-US" sz="1800" b="1" dirty="0">
                <a:solidFill>
                  <a:schemeClr val="bg1"/>
                </a:solidFill>
                <a:latin typeface="Century Gothic"/>
              </a:rPr>
              <a:t>knowledge organiser</a:t>
            </a:r>
            <a:r>
              <a:rPr lang="en-US" sz="1800" dirty="0">
                <a:solidFill>
                  <a:schemeClr val="bg1"/>
                </a:solidFill>
                <a:latin typeface="Century Gothic"/>
              </a:rPr>
              <a:t> is a document, usually no more than two sides of A4, that contains key facts and information that children need to have a basic </a:t>
            </a:r>
            <a:r>
              <a:rPr lang="en-US" sz="1800" b="1" dirty="0">
                <a:solidFill>
                  <a:schemeClr val="bg1"/>
                </a:solidFill>
                <a:latin typeface="Century Gothic"/>
              </a:rPr>
              <a:t>knowledge</a:t>
            </a:r>
            <a:r>
              <a:rPr lang="en-US" sz="1800" dirty="0">
                <a:solidFill>
                  <a:schemeClr val="bg1"/>
                </a:solidFill>
                <a:latin typeface="Century Gothic"/>
              </a:rPr>
              <a:t> and understanding of a topic.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entury Gothic"/>
              </a:rPr>
              <a:t> Most </a:t>
            </a:r>
            <a:r>
              <a:rPr lang="en-US" sz="1800" b="1" dirty="0">
                <a:solidFill>
                  <a:schemeClr val="bg1"/>
                </a:solidFill>
                <a:latin typeface="Century Gothic"/>
              </a:rPr>
              <a:t>knowledge organisers</a:t>
            </a:r>
            <a:r>
              <a:rPr lang="en-US" sz="1800" dirty="0">
                <a:solidFill>
                  <a:schemeClr val="bg1"/>
                </a:solidFill>
                <a:latin typeface="Century Gothic"/>
              </a:rPr>
              <a:t> will include: the essential facts about the topic, usually laid out in easily digestible chunks.</a:t>
            </a:r>
            <a:r>
              <a:rPr lang="en-US" sz="1800" dirty="0">
                <a:latin typeface="Century Gothic"/>
              </a:rPr>
              <a:t> 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086759-5DE2-4158-A9B1-1D1F5ADD7349}"/>
              </a:ext>
            </a:extLst>
          </p:cNvPr>
          <p:cNvSpPr txBox="1">
            <a:spLocks/>
          </p:cNvSpPr>
          <p:nvPr/>
        </p:nvSpPr>
        <p:spPr>
          <a:xfrm>
            <a:off x="4766895" y="4191309"/>
            <a:ext cx="3900853" cy="171602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12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2589E66B-095E-4F60-AF78-E3F9C01C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108" y="4078456"/>
            <a:ext cx="3516923" cy="2487640"/>
          </a:xfrm>
          <a:prstGeom prst="rect">
            <a:avLst/>
          </a:prstGeom>
        </p:spPr>
      </p:pic>
      <p:pic>
        <p:nvPicPr>
          <p:cNvPr id="4" name="Picture 3" descr="Radar chart&#10;&#10;Description automatically generated">
            <a:extLst>
              <a:ext uri="{FF2B5EF4-FFF2-40B4-BE49-F238E27FC236}">
                <a16:creationId xmlns:a16="http://schemas.microsoft.com/office/drawing/2014/main" id="{5879E823-E65D-43D8-B3E1-CEFF60914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pic>
        <p:nvPicPr>
          <p:cNvPr id="6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2B571193-E125-44E9-8E75-D46D6E33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093" y="924780"/>
            <a:ext cx="4489938" cy="3050687"/>
          </a:xfrm>
          <a:prstGeom prst="rect">
            <a:avLst/>
          </a:prstGeom>
        </p:spPr>
      </p:pic>
      <p:pic>
        <p:nvPicPr>
          <p:cNvPr id="11" name="Picture 10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D7378FF3-9189-44C8-B040-6B8A68442B6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" y="5692707"/>
            <a:ext cx="1231265" cy="102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5D8BD8BD-F278-463B-BB6B-58A227850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815" y="4320856"/>
            <a:ext cx="3153508" cy="2207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47F0EB-C567-4A6F-9D3C-FE72C2C679B4}"/>
              </a:ext>
            </a:extLst>
          </p:cNvPr>
          <p:cNvSpPr txBox="1"/>
          <p:nvPr/>
        </p:nvSpPr>
        <p:spPr>
          <a:xfrm rot="-1260000">
            <a:off x="1836613" y="504983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Create your own as a revision task</a:t>
            </a:r>
          </a:p>
        </p:txBody>
      </p:sp>
    </p:spTree>
    <p:extLst>
      <p:ext uri="{BB962C8B-B14F-4D97-AF65-F5344CB8AC3E}">
        <p14:creationId xmlns:p14="http://schemas.microsoft.com/office/powerpoint/2010/main" val="303586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E3AD305-336C-4933-90DD-1CCABB8A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56" y="457475"/>
            <a:ext cx="6313063" cy="597400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Century Gothic"/>
              </a:rPr>
              <a:t>Mind Maps 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23A70-7707-4328-84E6-A69092D9B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90" y="1304557"/>
            <a:ext cx="7354738" cy="120618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entury Gothic"/>
              </a:rPr>
              <a:t>Mind Maps help to simplify complex ideas, make connections to see the “bigger picture” and allow you to be creative so you don’t get bored.</a:t>
            </a:r>
          </a:p>
          <a:p>
            <a:pPr marL="0" indent="0">
              <a:buNone/>
            </a:pPr>
            <a:br>
              <a:rPr lang="en-US" sz="1600" dirty="0">
                <a:latin typeface="Century Gothic"/>
              </a:rPr>
            </a:br>
            <a:r>
              <a:rPr lang="en-US" sz="1600" dirty="0">
                <a:latin typeface="Century Gothic"/>
              </a:rPr>
              <a:t> </a:t>
            </a:r>
            <a:br>
              <a:rPr lang="en-US" sz="1600" dirty="0">
                <a:latin typeface="Century Gothic"/>
              </a:rPr>
            </a:b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064D7B-2817-414F-A2AE-650574FE95E9}"/>
              </a:ext>
            </a:extLst>
          </p:cNvPr>
          <p:cNvSpPr txBox="1"/>
          <p:nvPr/>
        </p:nvSpPr>
        <p:spPr>
          <a:xfrm>
            <a:off x="928777" y="2280249"/>
            <a:ext cx="5101086" cy="4185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/>
              </a:rPr>
              <a:t>How To:​</a:t>
            </a:r>
            <a:endParaRPr lang="en-US" sz="14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Use a landscape sheet of A4 or A3 paper.​</a:t>
            </a:r>
            <a:endParaRPr lang="en-US" sz="14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Put the </a:t>
            </a:r>
            <a:r>
              <a:rPr lang="en-US" sz="1400" b="1" dirty="0">
                <a:solidFill>
                  <a:schemeClr val="bg1"/>
                </a:solidFill>
                <a:latin typeface="Century Gothic"/>
              </a:rPr>
              <a:t>topic</a:t>
            </a:r>
            <a:r>
              <a:rPr lang="en-US" sz="1400" dirty="0">
                <a:solidFill>
                  <a:schemeClr val="bg1"/>
                </a:solidFill>
                <a:latin typeface="Century Gothic"/>
              </a:rPr>
              <a:t> in the centre.​</a:t>
            </a:r>
            <a:endParaRPr lang="en-US" sz="14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Main Branches: Your branches should have one word or two for clarity. Think of each branch as a heading in an essay or a book.​</a:t>
            </a:r>
            <a:endParaRPr lang="en-US" sz="14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Sub-branches: From your main branches draw sub-branches and from those sub-branches you can draw more branches. Here you can create associations between ideas.</a:t>
            </a:r>
            <a:endParaRPr lang="en-US" sz="14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endParaRPr lang="en-US" sz="1400" dirty="0">
              <a:solidFill>
                <a:schemeClr val="bg1"/>
              </a:solidFill>
              <a:latin typeface="Century Gothic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Century Gothic"/>
              </a:rPr>
              <a:t>Top Tips:</a:t>
            </a:r>
            <a:endParaRPr lang="en-US" sz="14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Use </a:t>
            </a:r>
            <a:r>
              <a:rPr lang="en-US" sz="1400" b="1" dirty="0">
                <a:solidFill>
                  <a:srgbClr val="E034DB"/>
                </a:solidFill>
                <a:latin typeface="Century Gothic"/>
              </a:rPr>
              <a:t>C</a:t>
            </a:r>
            <a:r>
              <a:rPr lang="en-US" sz="1400" b="1" dirty="0">
                <a:solidFill>
                  <a:srgbClr val="FFC000"/>
                </a:solidFill>
                <a:latin typeface="Century Gothic"/>
              </a:rPr>
              <a:t>O</a:t>
            </a:r>
            <a:r>
              <a:rPr lang="en-US" sz="1400" b="1" dirty="0">
                <a:solidFill>
                  <a:srgbClr val="00B0F0"/>
                </a:solidFill>
                <a:latin typeface="Century Gothic"/>
              </a:rPr>
              <a:t>L</a:t>
            </a:r>
            <a:r>
              <a:rPr lang="en-US" sz="1400" b="1" dirty="0">
                <a:solidFill>
                  <a:srgbClr val="7030A0"/>
                </a:solidFill>
                <a:latin typeface="Century Gothic"/>
              </a:rPr>
              <a:t>O</a:t>
            </a:r>
            <a:r>
              <a:rPr lang="en-US" sz="1400" b="1" dirty="0">
                <a:solidFill>
                  <a:srgbClr val="92D050"/>
                </a:solidFill>
                <a:latin typeface="Century Gothic"/>
              </a:rPr>
              <a:t>U</a:t>
            </a:r>
            <a:r>
              <a:rPr lang="en-US" sz="1400" b="1" dirty="0">
                <a:solidFill>
                  <a:srgbClr val="FF0000"/>
                </a:solidFill>
                <a:latin typeface="Century Gothic"/>
              </a:rPr>
              <a:t>R</a:t>
            </a:r>
            <a:r>
              <a:rPr lang="en-US" sz="1400" dirty="0">
                <a:solidFill>
                  <a:schemeClr val="bg1"/>
                </a:solidFill>
                <a:latin typeface="Century Gothic"/>
              </a:rPr>
              <a:t> to make it visually interesting. Use a different colour for different branches to link the learning together.</a:t>
            </a:r>
            <a:endParaRPr lang="en-US" sz="14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Draw pictures. They don’t need to be a work of art, but they will help you to remember it.</a:t>
            </a:r>
            <a:endParaRPr lang="en-US" sz="14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entury Gothic"/>
              </a:rPr>
              <a:t>Make sure each branch is</a:t>
            </a:r>
            <a:r>
              <a:rPr lang="en-US" sz="1400" b="1" dirty="0">
                <a:solidFill>
                  <a:schemeClr val="bg1"/>
                </a:solidFill>
                <a:latin typeface="Century Gothic"/>
              </a:rPr>
              <a:t> curved </a:t>
            </a:r>
            <a:r>
              <a:rPr lang="en-US" sz="1400" dirty="0">
                <a:solidFill>
                  <a:schemeClr val="bg1"/>
                </a:solidFill>
                <a:latin typeface="Century Gothic"/>
              </a:rPr>
              <a:t>and not straight. The brain is more stimulated by curved lines.</a:t>
            </a:r>
            <a:endParaRPr lang="en-US" sz="1400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63B8B1C-DF2E-4D33-9683-514A80235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72" y="2031161"/>
            <a:ext cx="2477578" cy="4531743"/>
          </a:xfrm>
          <a:prstGeom prst="rect">
            <a:avLst/>
          </a:prstGeom>
        </p:spPr>
      </p:pic>
      <p:pic>
        <p:nvPicPr>
          <p:cNvPr id="15" name="Picture 14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FB8B33FE-D121-4328-B3AB-2CF4CD9E60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" y="5692707"/>
            <a:ext cx="1231265" cy="1022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96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3587" y="886145"/>
            <a:ext cx="7675973" cy="2704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26" y="392701"/>
            <a:ext cx="7774160" cy="597400"/>
          </a:xfrm>
        </p:spPr>
        <p:txBody>
          <a:bodyPr/>
          <a:lstStyle/>
          <a:p>
            <a:r>
              <a:rPr lang="en-GB" dirty="0"/>
              <a:t>Summarising/Highlighting Information </a:t>
            </a:r>
          </a:p>
        </p:txBody>
      </p:sp>
      <p:sp>
        <p:nvSpPr>
          <p:cNvPr id="2" name="Rectangle 1"/>
          <p:cNvSpPr/>
          <p:nvPr/>
        </p:nvSpPr>
        <p:spPr>
          <a:xfrm>
            <a:off x="423587" y="1043932"/>
            <a:ext cx="690542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Verdana"/>
                <a:ea typeface="Verdana"/>
              </a:rPr>
              <a:t>By highlighting key points in the material, you will have visual clues guiding your revision come exam time.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256" t="5602" r="41863" b="5579"/>
          <a:stretch/>
        </p:blipFill>
        <p:spPr>
          <a:xfrm>
            <a:off x="4548034" y="1760836"/>
            <a:ext cx="2590280" cy="2933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0180" t="18032" r="41267" b="16442"/>
          <a:stretch/>
        </p:blipFill>
        <p:spPr>
          <a:xfrm>
            <a:off x="2129588" y="1786160"/>
            <a:ext cx="2292115" cy="2877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3" b="89333" l="1619" r="45810"/>
                    </a14:imgEffect>
                  </a14:imgLayer>
                </a14:imgProps>
              </a:ext>
            </a:extLst>
          </a:blip>
          <a:srcRect r="53086" b="8474"/>
          <a:stretch/>
        </p:blipFill>
        <p:spPr>
          <a:xfrm>
            <a:off x="748755" y="2027475"/>
            <a:ext cx="1573340" cy="1973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15" b="95704" l="54762" r="96762"/>
                    </a14:imgEffect>
                  </a14:imgLayer>
                </a14:imgProps>
              </a:ext>
            </a:extLst>
          </a:blip>
          <a:srcRect l="52933" t="12158" r="2580" b="1899"/>
          <a:stretch/>
        </p:blipFill>
        <p:spPr>
          <a:xfrm>
            <a:off x="6635612" y="2027475"/>
            <a:ext cx="1491916" cy="1852863"/>
          </a:xfrm>
          <a:prstGeom prst="rect">
            <a:avLst/>
          </a:prstGeom>
        </p:spPr>
      </p:pic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AF0F3D1B-09DD-4955-BE4F-95DB4D2C58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6491" y="4788978"/>
            <a:ext cx="2974109" cy="1771224"/>
          </a:xfrm>
          <a:prstGeom prst="rect">
            <a:avLst/>
          </a:prstGeom>
        </p:spPr>
      </p:pic>
      <p:pic>
        <p:nvPicPr>
          <p:cNvPr id="19" name="Picture 18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EAD2727E-6A0B-425C-9DFA-F06F693C3C6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" y="5692707"/>
            <a:ext cx="1231265" cy="10229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23263" y="4785080"/>
            <a:ext cx="4889648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Yellow → Highlight in yellow important points, facts, examples etc.</a:t>
            </a:r>
          </a:p>
          <a:p>
            <a:r>
              <a:rPr lang="en-GB" sz="1200" dirty="0">
                <a:solidFill>
                  <a:srgbClr val="F907CB"/>
                </a:solidFill>
              </a:rPr>
              <a:t>Pink → Use pink (or orange) to denote material that is even more important than what’s in yellow. </a:t>
            </a:r>
          </a:p>
          <a:p>
            <a:r>
              <a:rPr lang="en-GB" sz="1200" dirty="0">
                <a:solidFill>
                  <a:srgbClr val="00B0F0"/>
                </a:solidFill>
              </a:rPr>
              <a:t>Blue → Reserve blue for words that will subsequently be defined (and then put their definitions in pink), titles or special terms.</a:t>
            </a:r>
          </a:p>
          <a:p>
            <a:r>
              <a:rPr lang="en-GB" sz="1200" dirty="0">
                <a:solidFill>
                  <a:srgbClr val="92D050"/>
                </a:solidFill>
              </a:rPr>
              <a:t>Green → Mark in green dates, names or places that you will need to remember. Green can also be used for formulas</a:t>
            </a:r>
            <a:r>
              <a:rPr lang="en-GB" sz="1200" dirty="0">
                <a:solidFill>
                  <a:srgbClr val="FFC000"/>
                </a:solidFill>
              </a:rPr>
              <a:t>.</a:t>
            </a:r>
          </a:p>
          <a:p>
            <a:r>
              <a:rPr lang="en-GB" sz="1200" dirty="0">
                <a:solidFill>
                  <a:srgbClr val="7030A0"/>
                </a:solidFill>
              </a:rPr>
              <a:t>Purple → If the material contains any rules, use the boldness of purple to set them apart.</a:t>
            </a:r>
            <a:endParaRPr lang="en-GB" sz="1200" b="0" i="0" dirty="0"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7769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3587" y="886145"/>
            <a:ext cx="7675973" cy="2704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26" y="392701"/>
            <a:ext cx="7774160" cy="597400"/>
          </a:xfrm>
        </p:spPr>
        <p:txBody>
          <a:bodyPr/>
          <a:lstStyle/>
          <a:p>
            <a:r>
              <a:rPr lang="en-GB" b="1" dirty="0"/>
              <a:t>Flash Cards </a:t>
            </a:r>
            <a:r>
              <a:rPr lang="en-GB" dirty="0"/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3587" y="802196"/>
            <a:ext cx="8016699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Top Tips! </a:t>
            </a:r>
            <a:endParaRPr lang="en-GB" sz="2000" b="1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Use for testing and not summarising information </a:t>
            </a:r>
            <a:endParaRPr lang="en-GB" sz="20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One idea, one card </a:t>
            </a:r>
            <a:endParaRPr lang="en-GB" sz="20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Use both texts and pictures (65% more info remembered when visual)</a:t>
            </a:r>
            <a:endParaRPr lang="en-GB" sz="20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Spaced repetition to memorise </a:t>
            </a:r>
            <a:endParaRPr lang="en-GB" sz="20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Don’t just use flash cards!</a:t>
            </a:r>
            <a:endParaRPr lang="en-GB" sz="20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95" y="4706681"/>
            <a:ext cx="3568332" cy="13491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4" l="0" r="9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07384">
            <a:off x="3934998" y="2194831"/>
            <a:ext cx="3013285" cy="21604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455" r="894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266" y="2405620"/>
            <a:ext cx="2619375" cy="174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FB901-E32D-71AB-7F3F-65432AEEA0DD}"/>
              </a:ext>
            </a:extLst>
          </p:cNvPr>
          <p:cNvSpPr txBox="1"/>
          <p:nvPr/>
        </p:nvSpPr>
        <p:spPr>
          <a:xfrm>
            <a:off x="497090" y="4564528"/>
            <a:ext cx="3568332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GB" sz="1400" b="1" i="0" dirty="0">
                <a:solidFill>
                  <a:srgbClr val="0A0A0A"/>
                </a:solidFill>
                <a:effectLst/>
                <a:latin typeface="Google Sans"/>
              </a:rPr>
              <a:t>Useful websites </a:t>
            </a:r>
          </a:p>
          <a:p>
            <a:pPr algn="l"/>
            <a:r>
              <a:rPr lang="en-GB" sz="1400" b="1" i="0" dirty="0">
                <a:solidFill>
                  <a:srgbClr val="0A0A0A"/>
                </a:solidFill>
                <a:effectLst/>
                <a:latin typeface="Google Sans"/>
              </a:rPr>
              <a:t>Quizlet:</a:t>
            </a:r>
            <a:r>
              <a:rPr lang="en-GB" sz="1400" b="0" i="0" dirty="0">
                <a:solidFill>
                  <a:srgbClr val="0A0A0A"/>
                </a:solidFill>
                <a:effectLst/>
                <a:latin typeface="Google Sans"/>
              </a:rPr>
              <a:t> Create your own flashcards or use sets made by others for vocabulary and key terms.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rgbClr val="0A0A0A"/>
                </a:solidFill>
                <a:effectLst/>
                <a:latin typeface="Google Sans"/>
              </a:rPr>
              <a:t>Anki:</a:t>
            </a:r>
            <a:r>
              <a:rPr lang="en-GB" sz="1400" b="0" i="0" dirty="0">
                <a:solidFill>
                  <a:srgbClr val="0A0A0A"/>
                </a:solidFill>
                <a:effectLst/>
                <a:latin typeface="Google Sans"/>
              </a:rPr>
              <a:t> Powerful flashcard system using spaced repetition for effective memory recall.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rgbClr val="0A0A0A"/>
                </a:solidFill>
                <a:effectLst/>
                <a:latin typeface="Google Sans"/>
                <a:hlinkClick r:id="rId9"/>
              </a:rPr>
              <a:t>Get Revising</a:t>
            </a:r>
            <a:r>
              <a:rPr lang="en-GB" sz="1400" b="1" i="0" dirty="0">
                <a:solidFill>
                  <a:srgbClr val="0A0A0A"/>
                </a:solidFill>
                <a:effectLst/>
                <a:latin typeface="Google Sans"/>
              </a:rPr>
              <a:t>:</a:t>
            </a:r>
            <a:r>
              <a:rPr lang="en-GB" sz="1400" b="0" i="0" dirty="0">
                <a:solidFill>
                  <a:srgbClr val="0A0A0A"/>
                </a:solidFill>
                <a:effectLst/>
                <a:latin typeface="Google Sans"/>
              </a:rPr>
              <a:t> Study planner, timetables, and flashcards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B69BD2-B293-2C9D-1A34-566F8E8C6C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947" y="3150683"/>
            <a:ext cx="36671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3587" y="886145"/>
            <a:ext cx="7675973" cy="2704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26" y="392701"/>
            <a:ext cx="7774160" cy="597400"/>
          </a:xfrm>
        </p:spPr>
        <p:txBody>
          <a:bodyPr/>
          <a:lstStyle/>
          <a:p>
            <a:r>
              <a:rPr lang="en-GB" b="1" dirty="0"/>
              <a:t>Useful websites </a:t>
            </a:r>
            <a:endParaRPr lang="en-GB" dirty="0"/>
          </a:p>
        </p:txBody>
      </p:sp>
      <p:pic>
        <p:nvPicPr>
          <p:cNvPr id="19" name="Picture 18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A7ECEFF8-C480-4527-927D-7017A1A72B3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" y="5692707"/>
            <a:ext cx="1231265" cy="10229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53695-F91C-9A8D-6DBF-B5962FF82C43}"/>
              </a:ext>
            </a:extLst>
          </p:cNvPr>
          <p:cNvSpPr txBox="1"/>
          <p:nvPr/>
        </p:nvSpPr>
        <p:spPr>
          <a:xfrm>
            <a:off x="371850" y="1033080"/>
            <a:ext cx="801256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1" i="0" u="sng" dirty="0">
                <a:solidFill>
                  <a:schemeClr val="bg1"/>
                </a:solidFill>
                <a:effectLst/>
                <a:latin typeface="Google Sans"/>
              </a:rPr>
              <a:t>Core subjects and all round – </a:t>
            </a:r>
          </a:p>
          <a:p>
            <a:pPr algn="l"/>
            <a:endParaRPr lang="en-GB" sz="1400" b="1" i="0" u="sng" dirty="0">
              <a:solidFill>
                <a:schemeClr val="bg1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chemeClr val="bg1"/>
                </a:solidFill>
                <a:effectLst/>
                <a:latin typeface="Google Sans"/>
              </a:rPr>
              <a:t>BBC Bitesize: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Google Sans"/>
              </a:rPr>
              <a:t> Comprehensive, topic-based revision with videos, quizzes, and study guides for all subjects, tailored to exam boards.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chemeClr val="bg1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chemeClr val="bg1"/>
                </a:solidFill>
                <a:effectLst/>
                <a:latin typeface="Google Sans"/>
              </a:rPr>
              <a:t>Seneca Learning: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Google Sans"/>
              </a:rPr>
              <a:t> Free, interactive courses with videos and quizzes that help you learn faster.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chemeClr val="bg1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chemeClr val="bg1"/>
                </a:solidFill>
                <a:effectLst/>
                <a:latin typeface="Google Sans"/>
              </a:rPr>
              <a:t>Save My Exams: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Google Sans"/>
              </a:rPr>
              <a:t> Detailed notes, practice papers, and model answers, especially strong for Sciences and Maths.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chemeClr val="bg1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chemeClr val="bg1"/>
                </a:solidFill>
                <a:effectLst/>
                <a:latin typeface="Google Sans"/>
              </a:rPr>
              <a:t>Revision World: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Google Sans"/>
              </a:rPr>
              <a:t> Offers notes, past papers, and resources across many GCSE and A-Level subjects.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chemeClr val="bg1"/>
                </a:solidFill>
                <a:effectLst/>
                <a:latin typeface="Google Sans"/>
              </a:rPr>
              <a:t>Maths Genie: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Google Sans"/>
              </a:rPr>
              <a:t> Excellent for GCSE Maths with practice questions and videos.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chemeClr val="bg1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 err="1">
                <a:solidFill>
                  <a:schemeClr val="bg1"/>
                </a:solidFill>
                <a:effectLst/>
                <a:latin typeface="Google Sans"/>
              </a:rPr>
              <a:t>Corbettmaths</a:t>
            </a:r>
            <a:r>
              <a:rPr lang="en-GB" sz="1400" b="1" i="0" dirty="0">
                <a:solidFill>
                  <a:schemeClr val="bg1"/>
                </a:solidFill>
                <a:effectLst/>
                <a:latin typeface="Google Sans"/>
              </a:rPr>
              <a:t>: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Google Sans"/>
              </a:rPr>
              <a:t> Great for Maths, with videos, worksheets, and daily practice.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chemeClr val="bg1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chemeClr val="bg1"/>
                </a:solidFill>
                <a:effectLst/>
                <a:latin typeface="Google Sans"/>
              </a:rPr>
              <a:t>Physics &amp; Maths Tutor (PMT):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Google Sans"/>
              </a:rPr>
              <a:t> Extensive collection of past papers, topic questions, and resources for sciences and maths.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chemeClr val="bg1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chemeClr val="bg1"/>
                </a:solidFill>
                <a:effectLst/>
                <a:latin typeface="Google Sans"/>
              </a:rPr>
              <a:t>Cognito:</a:t>
            </a:r>
            <a:r>
              <a:rPr lang="en-GB" sz="1400" b="0" i="0" dirty="0">
                <a:solidFill>
                  <a:schemeClr val="bg1"/>
                </a:solidFill>
                <a:effectLst/>
                <a:latin typeface="Google Sans"/>
              </a:rPr>
              <a:t> Free resources for GCSE Maths and Sciences, featuring videos, questions, and quizzes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chemeClr val="bg1"/>
              </a:solidFill>
              <a:effectLst/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4254064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3587" y="886145"/>
            <a:ext cx="7675973" cy="2704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C0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1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7126" y="392701"/>
            <a:ext cx="7774160" cy="597400"/>
          </a:xfrm>
        </p:spPr>
        <p:txBody>
          <a:bodyPr/>
          <a:lstStyle/>
          <a:p>
            <a:r>
              <a:rPr lang="en-GB" b="1" dirty="0"/>
              <a:t>Useful apps </a:t>
            </a:r>
            <a:endParaRPr lang="en-GB" dirty="0"/>
          </a:p>
        </p:txBody>
      </p:sp>
      <p:pic>
        <p:nvPicPr>
          <p:cNvPr id="19" name="Picture 18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A7ECEFF8-C480-4527-927D-7017A1A72B3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" y="5692707"/>
            <a:ext cx="1231265" cy="102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YouTube - App on the Amazon Appstore">
            <a:extLst>
              <a:ext uri="{FF2B5EF4-FFF2-40B4-BE49-F238E27FC236}">
                <a16:creationId xmlns:a16="http://schemas.microsoft.com/office/drawing/2014/main" id="{478050B2-0A36-B11C-8A5B-FF5ABB939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1" b="35599"/>
          <a:stretch/>
        </p:blipFill>
        <p:spPr bwMode="auto">
          <a:xfrm>
            <a:off x="1361016" y="1404473"/>
            <a:ext cx="2143125" cy="63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kTok - Make Your Day">
            <a:extLst>
              <a:ext uri="{FF2B5EF4-FFF2-40B4-BE49-F238E27FC236}">
                <a16:creationId xmlns:a16="http://schemas.microsoft.com/office/drawing/2014/main" id="{F149C792-D14D-2428-1372-9A17EF10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71" y="706582"/>
            <a:ext cx="1160980" cy="116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AC287E-3B81-F658-E3F4-D3D95E3838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063" r="21047"/>
          <a:stretch/>
        </p:blipFill>
        <p:spPr>
          <a:xfrm>
            <a:off x="2642310" y="2902857"/>
            <a:ext cx="1330038" cy="1309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5FED0B-F0BC-7169-BC4B-6302AFCD4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651" y="4580585"/>
            <a:ext cx="2962275" cy="1543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3F54D3-6A26-F095-B86D-9AF1EF11A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1316" y="2275856"/>
            <a:ext cx="1890670" cy="10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38E7DA-49D9-9679-60C9-BA9D6E35B5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9342" y="5225453"/>
            <a:ext cx="2212658" cy="1163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AD1A6-39DC-E264-8338-93AF01E33B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3070" y="2629241"/>
            <a:ext cx="1543050" cy="154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AC5BD-4B20-7F2B-BE47-EE068224B5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338" y="2598575"/>
            <a:ext cx="1866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2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pic>
        <p:nvPicPr>
          <p:cNvPr id="2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7170B28-38A5-4049-A1D0-D033FB94A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568" t="14360" r="40753" b="4439"/>
          <a:stretch/>
        </p:blipFill>
        <p:spPr>
          <a:xfrm>
            <a:off x="453674" y="354637"/>
            <a:ext cx="3124076" cy="444459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22A73-45A1-4EAC-8E1F-2E5377276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527" y="205034"/>
            <a:ext cx="1758298" cy="1758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5F9D6F-7120-4484-9FDD-3298C622B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2801" y="330542"/>
            <a:ext cx="1858674" cy="1119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504390-2C60-4F03-8F06-246D2B1C52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8382" y="1063890"/>
            <a:ext cx="1787236" cy="1787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92100-B2CD-46AF-AEDA-C4DE2556A2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295" t="19203" r="29466" b="9637"/>
          <a:stretch/>
        </p:blipFill>
        <p:spPr>
          <a:xfrm>
            <a:off x="3434039" y="3584474"/>
            <a:ext cx="2636016" cy="2775575"/>
          </a:xfrm>
          <a:prstGeom prst="rect">
            <a:avLst/>
          </a:prstGeom>
        </p:spPr>
      </p:pic>
      <p:pic>
        <p:nvPicPr>
          <p:cNvPr id="1028" name="Picture 4" descr="1x Tiger Clear Multi Purpose Zip Lock Zippy Bag A3 Size - Assorted Colours  for sale online | eBay">
            <a:extLst>
              <a:ext uri="{FF2B5EF4-FFF2-40B4-BE49-F238E27FC236}">
                <a16:creationId xmlns:a16="http://schemas.microsoft.com/office/drawing/2014/main" id="{F4C1788E-4C19-4455-A3D2-9C2616498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t="7568" r="4485" b="12665"/>
          <a:stretch/>
        </p:blipFill>
        <p:spPr bwMode="auto">
          <a:xfrm>
            <a:off x="5926344" y="1957508"/>
            <a:ext cx="1519176" cy="112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F4E73900-8FBF-4E00-A5F2-B7E4090E0336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" y="5692707"/>
            <a:ext cx="1231265" cy="10229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038D1E-5A0E-DE9C-C268-E84A8166F2B1}"/>
              </a:ext>
            </a:extLst>
          </p:cNvPr>
          <p:cNvSpPr txBox="1"/>
          <p:nvPr/>
        </p:nvSpPr>
        <p:spPr>
          <a:xfrm>
            <a:off x="6350696" y="4193543"/>
            <a:ext cx="2339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See Mrs Jones for Revision Resources</a:t>
            </a:r>
          </a:p>
        </p:txBody>
      </p:sp>
    </p:spTree>
    <p:extLst>
      <p:ext uri="{BB962C8B-B14F-4D97-AF65-F5344CB8AC3E}">
        <p14:creationId xmlns:p14="http://schemas.microsoft.com/office/powerpoint/2010/main" val="381777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E3AD305-336C-4933-90DD-1CCABB8A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923" y="2342074"/>
            <a:ext cx="4638972" cy="597400"/>
          </a:xfrm>
        </p:spPr>
        <p:txBody>
          <a:bodyPr lIns="91440" tIns="45720" rIns="91440" bIns="45720" anchor="ctr"/>
          <a:lstStyle/>
          <a:p>
            <a:r>
              <a:rPr lang="en-US" sz="6600" dirty="0">
                <a:latin typeface="Century Gothic"/>
              </a:rPr>
              <a:t>Thank you for listening! </a:t>
            </a:r>
            <a:endParaRPr lang="en-US" sz="6600" dirty="0"/>
          </a:p>
        </p:txBody>
      </p:sp>
      <p:pic>
        <p:nvPicPr>
          <p:cNvPr id="17" name="Picture 17" descr="A picture containing brush, tool&#10;&#10;Description automatically generated">
            <a:extLst>
              <a:ext uri="{FF2B5EF4-FFF2-40B4-BE49-F238E27FC236}">
                <a16:creationId xmlns:a16="http://schemas.microsoft.com/office/drawing/2014/main" id="{0BD22052-C0F4-4569-9606-281E80E96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39340" y="4729333"/>
            <a:ext cx="2857500" cy="1600200"/>
          </a:xfrm>
          <a:prstGeom prst="rect">
            <a:avLst/>
          </a:prstGeom>
        </p:spPr>
      </p:pic>
      <p:pic>
        <p:nvPicPr>
          <p:cNvPr id="15" name="Picture 14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240E07B8-93D7-4450-96A7-754F50D8F8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" y="5692707"/>
            <a:ext cx="1231265" cy="1022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68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E3AD305-336C-4933-90DD-1CCABB8A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3FC4556C-E409-4954-B6A9-075662EB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5791" y="356413"/>
            <a:ext cx="6530088" cy="4886782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22DA6E-A5B1-4A77-B861-65281874DE27}"/>
              </a:ext>
            </a:extLst>
          </p:cNvPr>
          <p:cNvSpPr txBox="1"/>
          <p:nvPr/>
        </p:nvSpPr>
        <p:spPr>
          <a:xfrm rot="-1680000">
            <a:off x="5016800" y="4529176"/>
            <a:ext cx="3763991" cy="132343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Normal!</a:t>
            </a:r>
          </a:p>
        </p:txBody>
      </p:sp>
      <p:pic>
        <p:nvPicPr>
          <p:cNvPr id="15" name="Picture 14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72C22A67-0D6B-4745-8ACD-004C2212F7E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2" y="5720714"/>
            <a:ext cx="1231265" cy="1022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584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E3AD305-336C-4933-90DD-1CCABB8A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49" y="354990"/>
            <a:ext cx="6313063" cy="597400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Century Gothic"/>
              </a:rPr>
              <a:t>Coping with exam stress</a:t>
            </a:r>
            <a:endParaRPr lang="en-US" b="1" dirty="0"/>
          </a:p>
        </p:txBody>
      </p:sp>
      <p:pic>
        <p:nvPicPr>
          <p:cNvPr id="15" name="Picture 14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B5FA386A-9C38-43BE-9A6F-D8AA80A25FC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" y="5857827"/>
            <a:ext cx="1170156" cy="92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ACFA84-BE54-B8F7-8CB7-EA53E3288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30" y="1294996"/>
            <a:ext cx="1632283" cy="794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92B727-A628-AF43-B17A-D87D230D3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623" y="2940699"/>
            <a:ext cx="6953263" cy="3380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76C5D9-7CC7-58C5-71FA-870E41470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405" y="1336828"/>
            <a:ext cx="3886086" cy="7526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19FD5E-E36C-414E-C900-B8DFF66F26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936" y="2078572"/>
            <a:ext cx="1609950" cy="4953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0A12B6-9816-CE03-D47C-C259BA8A49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7212" y="2248347"/>
            <a:ext cx="1086002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05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E3AD305-336C-4933-90DD-1CCABB8A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49" y="354990"/>
            <a:ext cx="6313063" cy="597400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Century Gothic"/>
              </a:rPr>
              <a:t>How to deal with exam stress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84F3C-DD53-400F-9500-A8E4FFE58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22" y="1940854"/>
            <a:ext cx="4086844" cy="2992240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Century Gothic"/>
              </a:rPr>
              <a:t>Don’t rely on a single strategy to revise </a:t>
            </a:r>
            <a:endParaRPr lang="en-US" sz="1800" dirty="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Century Gothic"/>
              </a:rPr>
              <a:t>Make a revision timetable and stick to 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Century Gothic"/>
              </a:rPr>
              <a:t>It isn’t a solo journey – collaborate!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Century Gothic"/>
              </a:rPr>
              <a:t>Practice makes perfect – past exam papers/mocks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bg1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Century Gothic"/>
              </a:rPr>
              <a:t>Take a deep breath and give yourself time to think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bg1"/>
              </a:solidFill>
              <a:latin typeface="Century Gothic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latin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297C5C-07C5-40E0-A4CE-5D6D10CBDFF0}"/>
              </a:ext>
            </a:extLst>
          </p:cNvPr>
          <p:cNvSpPr txBox="1"/>
          <p:nvPr/>
        </p:nvSpPr>
        <p:spPr>
          <a:xfrm>
            <a:off x="1222487" y="1147348"/>
            <a:ext cx="3238279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 dirty="0">
                <a:latin typeface="Century Gothic"/>
                <a:cs typeface="Segoe UI"/>
              </a:rPr>
              <a:t>Professor Dave </a:t>
            </a:r>
            <a:r>
              <a:rPr lang="en-GB" sz="1200" b="1" dirty="0" err="1">
                <a:latin typeface="Century Gothic"/>
                <a:cs typeface="Segoe UI"/>
              </a:rPr>
              <a:t>Putwain</a:t>
            </a:r>
            <a:r>
              <a:rPr lang="en-GB" sz="1200" b="1" dirty="0">
                <a:latin typeface="Century Gothic"/>
                <a:cs typeface="Segoe UI"/>
              </a:rPr>
              <a:t> - ​</a:t>
            </a:r>
          </a:p>
          <a:p>
            <a:r>
              <a:rPr lang="en-GB" sz="1200" dirty="0">
                <a:solidFill>
                  <a:srgbClr val="0563C1"/>
                </a:solidFill>
                <a:latin typeface="Century Gothic"/>
                <a:cs typeface="Segoe UI"/>
                <a:hlinkClick r:id="rId4"/>
              </a:rPr>
              <a:t>https://www.edgehill.ac.uk/news/story/reducing-debilitating-test-anxiety/</a:t>
            </a:r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DAF146C-5956-4897-80FF-18AA20D9B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88" t="4380" r="24154" b="3650"/>
          <a:stretch/>
        </p:blipFill>
        <p:spPr>
          <a:xfrm>
            <a:off x="463138" y="1016121"/>
            <a:ext cx="759349" cy="908786"/>
          </a:xfrm>
          <a:prstGeom prst="rect">
            <a:avLst/>
          </a:prstGeom>
        </p:spPr>
      </p:pic>
      <p:pic>
        <p:nvPicPr>
          <p:cNvPr id="15" name="Picture 14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B5FA386A-9C38-43BE-9A6F-D8AA80A25FC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" y="5857827"/>
            <a:ext cx="1170156" cy="92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6;p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E381FF-8DA1-462F-AFB0-7C728D992A5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0" y="1104405"/>
            <a:ext cx="4198078" cy="5413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714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E3AD305-336C-4933-90DD-1CCABB8A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Century Gothic"/>
              </a:rPr>
              <a:t>How to get started...</a:t>
            </a:r>
            <a:endParaRPr lang="en-US" dirty="0"/>
          </a:p>
        </p:txBody>
      </p:sp>
      <p:pic>
        <p:nvPicPr>
          <p:cNvPr id="2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413FD682-952D-4315-888A-3D44B4131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36960" y="720058"/>
            <a:ext cx="3105729" cy="4493445"/>
          </a:xfrm>
          <a:prstGeom prst="rect">
            <a:avLst/>
          </a:prstGeom>
        </p:spPr>
      </p:pic>
      <p:pic>
        <p:nvPicPr>
          <p:cNvPr id="15" name="Picture 14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97AC28F3-D66E-4990-88F0-7BDA3E7B471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" y="5724706"/>
            <a:ext cx="1231265" cy="102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FCC6FB-5FAD-472E-8141-01ABB52B11F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43" y="3429000"/>
            <a:ext cx="4791696" cy="3105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7CD5DF-8D70-4FB6-82CF-162B29416749}"/>
              </a:ext>
            </a:extLst>
          </p:cNvPr>
          <p:cNvSpPr txBox="1"/>
          <p:nvPr/>
        </p:nvSpPr>
        <p:spPr>
          <a:xfrm>
            <a:off x="5172983" y="1671588"/>
            <a:ext cx="2711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Be Realistic!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Use your time wisely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It is a guide! 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47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14A26A7-62AC-47D9-9BFC-F10D5A24E10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5" y="1854630"/>
            <a:ext cx="8655656" cy="4880084"/>
          </a:xfrm>
          <a:prstGeom prst="rect">
            <a:avLst/>
          </a:prstGeom>
        </p:spPr>
      </p:pic>
      <p:pic>
        <p:nvPicPr>
          <p:cNvPr id="26" name="Picture 25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18E06C3A-3B38-401D-8A92-E9A87FA5889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1729"/>
            <a:ext cx="1231265" cy="102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D0FD25-5036-478A-B453-5CD8FBB868BD}"/>
              </a:ext>
            </a:extLst>
          </p:cNvPr>
          <p:cNvGrpSpPr/>
          <p:nvPr/>
        </p:nvGrpSpPr>
        <p:grpSpPr>
          <a:xfrm>
            <a:off x="794314" y="385562"/>
            <a:ext cx="2930498" cy="5028590"/>
            <a:chOff x="794314" y="385562"/>
            <a:chExt cx="2930498" cy="50285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9DBC6CD-9C4E-451C-9D07-6B8277AAD6E5}"/>
                </a:ext>
              </a:extLst>
            </p:cNvPr>
            <p:cNvGrpSpPr/>
            <p:nvPr/>
          </p:nvGrpSpPr>
          <p:grpSpPr>
            <a:xfrm>
              <a:off x="794314" y="385562"/>
              <a:ext cx="2360320" cy="1692460"/>
              <a:chOff x="794314" y="385562"/>
              <a:chExt cx="2360320" cy="1692460"/>
            </a:xfrm>
          </p:grpSpPr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77574D29-AF27-4C6C-AAAB-64893FA5368F}"/>
                  </a:ext>
                </a:extLst>
              </p:cNvPr>
              <p:cNvSpPr/>
              <p:nvPr/>
            </p:nvSpPr>
            <p:spPr>
              <a:xfrm rot="12060000">
                <a:off x="2349502" y="1387910"/>
                <a:ext cx="186906" cy="646981"/>
              </a:xfrm>
              <a:prstGeom prst="up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row: Up 18">
                <a:extLst>
                  <a:ext uri="{FF2B5EF4-FFF2-40B4-BE49-F238E27FC236}">
                    <a16:creationId xmlns:a16="http://schemas.microsoft.com/office/drawing/2014/main" id="{154C89EC-27B0-43CB-85E0-0021483A8D0E}"/>
                  </a:ext>
                </a:extLst>
              </p:cNvPr>
              <p:cNvSpPr/>
              <p:nvPr/>
            </p:nvSpPr>
            <p:spPr>
              <a:xfrm rot="8520000">
                <a:off x="2967728" y="1431041"/>
                <a:ext cx="186906" cy="646981"/>
              </a:xfrm>
              <a:prstGeom prst="up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AF948D-49A2-4BC0-9231-4F0BEC3713FD}"/>
                  </a:ext>
                </a:extLst>
              </p:cNvPr>
              <p:cNvSpPr txBox="1"/>
              <p:nvPr/>
            </p:nvSpPr>
            <p:spPr>
              <a:xfrm>
                <a:off x="794314" y="385562"/>
                <a:ext cx="2239992" cy="1200329"/>
              </a:xfrm>
              <a:prstGeom prst="rect">
                <a:avLst/>
              </a:prstGeom>
              <a:solidFill>
                <a:schemeClr val="bg1"/>
              </a:solidFill>
              <a:ln w="57150"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cs typeface="Calibri"/>
                  </a:rPr>
                  <a:t>Super Curriculum - There are plenty of revision sessions set by your teachers. 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6270D22-A624-450E-A9EC-00A1A25C7404}"/>
                </a:ext>
              </a:extLst>
            </p:cNvPr>
            <p:cNvSpPr/>
            <p:nvPr/>
          </p:nvSpPr>
          <p:spPr>
            <a:xfrm>
              <a:off x="1582588" y="1934833"/>
              <a:ext cx="2142224" cy="3479319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16D009-D9E2-4A07-915F-33957B1DD221}"/>
              </a:ext>
            </a:extLst>
          </p:cNvPr>
          <p:cNvGrpSpPr/>
          <p:nvPr/>
        </p:nvGrpSpPr>
        <p:grpSpPr>
          <a:xfrm>
            <a:off x="3357650" y="338404"/>
            <a:ext cx="3905550" cy="6326577"/>
            <a:chOff x="3357650" y="338404"/>
            <a:chExt cx="3905550" cy="63265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8E6F6C6-2F4F-41D5-A414-36330F4554A3}"/>
                </a:ext>
              </a:extLst>
            </p:cNvPr>
            <p:cNvGrpSpPr/>
            <p:nvPr/>
          </p:nvGrpSpPr>
          <p:grpSpPr>
            <a:xfrm>
              <a:off x="3357650" y="338404"/>
              <a:ext cx="2239992" cy="1662827"/>
              <a:chOff x="3357650" y="338404"/>
              <a:chExt cx="2239992" cy="1662827"/>
            </a:xfrm>
          </p:grpSpPr>
          <p:sp>
            <p:nvSpPr>
              <p:cNvPr id="21" name="Arrow: Up 20">
                <a:extLst>
                  <a:ext uri="{FF2B5EF4-FFF2-40B4-BE49-F238E27FC236}">
                    <a16:creationId xmlns:a16="http://schemas.microsoft.com/office/drawing/2014/main" id="{49A15673-39C7-4DDB-AB32-144AF5FAF1E0}"/>
                  </a:ext>
                </a:extLst>
              </p:cNvPr>
              <p:cNvSpPr/>
              <p:nvPr/>
            </p:nvSpPr>
            <p:spPr>
              <a:xfrm rot="8760000">
                <a:off x="4774038" y="1497480"/>
                <a:ext cx="212080" cy="503751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E24B08-72FC-40E1-AE34-CECC565053F9}"/>
                  </a:ext>
                </a:extLst>
              </p:cNvPr>
              <p:cNvSpPr txBox="1"/>
              <p:nvPr/>
            </p:nvSpPr>
            <p:spPr>
              <a:xfrm>
                <a:off x="3357650" y="338404"/>
                <a:ext cx="2239992" cy="120032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cs typeface="Calibri"/>
                  </a:rPr>
                  <a:t>Plan what independent revision sessions you will do– </a:t>
                </a:r>
                <a:r>
                  <a:rPr lang="en-US" b="1" dirty="0">
                    <a:cs typeface="Calibri"/>
                  </a:rPr>
                  <a:t>be specific!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AD0D8B-0B97-48CF-AE84-29B9FE951CF0}"/>
                </a:ext>
              </a:extLst>
            </p:cNvPr>
            <p:cNvSpPr/>
            <p:nvPr/>
          </p:nvSpPr>
          <p:spPr>
            <a:xfrm>
              <a:off x="3724814" y="1934832"/>
              <a:ext cx="3538386" cy="473014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71BBD0-D2B9-4E08-B096-EABFF0C16953}"/>
              </a:ext>
            </a:extLst>
          </p:cNvPr>
          <p:cNvGrpSpPr/>
          <p:nvPr/>
        </p:nvGrpSpPr>
        <p:grpSpPr>
          <a:xfrm>
            <a:off x="5829499" y="385562"/>
            <a:ext cx="3235551" cy="6283443"/>
            <a:chOff x="5829499" y="385562"/>
            <a:chExt cx="3235551" cy="628344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F35CFA-6E0B-46D3-BACF-D007B4DE4CA6}"/>
                </a:ext>
              </a:extLst>
            </p:cNvPr>
            <p:cNvGrpSpPr/>
            <p:nvPr/>
          </p:nvGrpSpPr>
          <p:grpSpPr>
            <a:xfrm>
              <a:off x="5829499" y="385562"/>
              <a:ext cx="1981200" cy="1739618"/>
              <a:chOff x="5801803" y="381538"/>
              <a:chExt cx="1981200" cy="1739618"/>
            </a:xfrm>
          </p:grpSpPr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776E821D-2875-4771-A6F8-B4C0AE515228}"/>
                  </a:ext>
                </a:extLst>
              </p:cNvPr>
              <p:cNvSpPr/>
              <p:nvPr/>
            </p:nvSpPr>
            <p:spPr>
              <a:xfrm rot="8760000">
                <a:off x="7424710" y="1474175"/>
                <a:ext cx="186906" cy="646981"/>
              </a:xfrm>
              <a:prstGeom prst="upArrow">
                <a:avLst/>
              </a:prstGeom>
              <a:solidFill>
                <a:srgbClr val="E034DB"/>
              </a:solidFill>
              <a:ln w="28575">
                <a:solidFill>
                  <a:srgbClr val="E034DB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5B9FF1-19AD-4EDA-8F24-EDDDE8539BD0}"/>
                  </a:ext>
                </a:extLst>
              </p:cNvPr>
              <p:cNvSpPr txBox="1"/>
              <p:nvPr/>
            </p:nvSpPr>
            <p:spPr>
              <a:xfrm>
                <a:off x="5801803" y="381538"/>
                <a:ext cx="1981200" cy="120032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E034DB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Find out when your mock exams are to </a:t>
                </a:r>
                <a:r>
                  <a:rPr lang="en-US" dirty="0" err="1"/>
                  <a:t>prioritise</a:t>
                </a:r>
                <a:r>
                  <a:rPr lang="en-US" dirty="0"/>
                  <a:t> and plan revision.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19123D9-C7E2-468E-B42C-01D7BE0C6640}"/>
                </a:ext>
              </a:extLst>
            </p:cNvPr>
            <p:cNvSpPr/>
            <p:nvPr/>
          </p:nvSpPr>
          <p:spPr>
            <a:xfrm>
              <a:off x="7287489" y="1938856"/>
              <a:ext cx="1777561" cy="4730149"/>
            </a:xfrm>
            <a:prstGeom prst="rect">
              <a:avLst/>
            </a:prstGeom>
            <a:noFill/>
            <a:ln w="28575">
              <a:solidFill>
                <a:srgbClr val="E034DB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7734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4074-74D5-44F0-A04F-5C43FA3F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AFD2F-E0E1-4EB8-97CD-B14D76523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21F5D-0FB6-44ED-82DB-5084B7566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639" y="2048065"/>
            <a:ext cx="5637543" cy="4696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F9876-C3B1-4357-9820-CCA5A3D91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18" y="113395"/>
            <a:ext cx="5313079" cy="355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1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E3AD305-336C-4933-90DD-1CCABB8A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97" y="344508"/>
            <a:ext cx="6313063" cy="597400"/>
          </a:xfrm>
        </p:spPr>
        <p:txBody>
          <a:bodyPr lIns="91440" tIns="45720" rIns="91440" bIns="45720" anchor="ctr"/>
          <a:lstStyle/>
          <a:p>
            <a:r>
              <a:rPr lang="en-US" b="1" dirty="0">
                <a:latin typeface="Century Gothic"/>
              </a:rPr>
              <a:t>Top Tips... 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23A70-7707-4328-84E6-A69092D9B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34" y="880418"/>
            <a:ext cx="7401791" cy="4412330"/>
          </a:xfrm>
        </p:spPr>
        <p:txBody>
          <a:bodyPr lIns="91440" tIns="45720" rIns="91440" bIns="45720" anchor="t"/>
          <a:lstStyle/>
          <a:p>
            <a:r>
              <a:rPr lang="en-US" sz="2000" b="1" dirty="0">
                <a:solidFill>
                  <a:srgbClr val="FFFFFF"/>
                </a:solidFill>
                <a:latin typeface="Century Gothic"/>
              </a:rPr>
              <a:t>Plan - Use your timetable –</a:t>
            </a:r>
            <a:r>
              <a:rPr lang="en-US" sz="2000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Century Gothic"/>
              </a:rPr>
              <a:t>display this in your bedroom/fridge/phone.</a:t>
            </a:r>
          </a:p>
          <a:p>
            <a:r>
              <a:rPr lang="en-US" sz="2000" b="1" dirty="0">
                <a:solidFill>
                  <a:srgbClr val="FFFFFF"/>
                </a:solidFill>
                <a:latin typeface="Century Gothic"/>
              </a:rPr>
              <a:t>Collaborate </a:t>
            </a:r>
            <a:r>
              <a:rPr lang="en-US" sz="1600" dirty="0">
                <a:solidFill>
                  <a:srgbClr val="FFFFFF"/>
                </a:solidFill>
                <a:latin typeface="Century Gothic"/>
              </a:rPr>
              <a:t>– Work with others, set group revision and solo sessions. Many hands make light work! </a:t>
            </a:r>
          </a:p>
          <a:p>
            <a:endParaRPr lang="en-US" sz="1600" dirty="0">
              <a:solidFill>
                <a:srgbClr val="FFFFFF"/>
              </a:solidFill>
              <a:latin typeface="Century Gothic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entury Gothic"/>
              </a:rPr>
              <a:t>Organise your revision</a:t>
            </a:r>
            <a:r>
              <a:rPr lang="en-US" sz="2000" dirty="0">
                <a:solidFill>
                  <a:schemeClr val="bg1"/>
                </a:solidFill>
                <a:latin typeface="Century Gothic"/>
              </a:rPr>
              <a:t> – </a:t>
            </a:r>
            <a:r>
              <a:rPr lang="en-US" sz="1600" dirty="0">
                <a:solidFill>
                  <a:schemeClr val="bg1"/>
                </a:solidFill>
                <a:latin typeface="Century Gothic"/>
              </a:rPr>
              <a:t>Sort your revision into neat and tidy piles or files so it is easy to use/find. 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DISPLAY</a:t>
            </a:r>
            <a:r>
              <a:rPr lang="en-US" sz="1600" dirty="0">
                <a:solidFill>
                  <a:schemeClr val="bg1"/>
                </a:solidFill>
                <a:latin typeface="Century Gothic"/>
              </a:rPr>
              <a:t> revision around your room. 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PLAN</a:t>
            </a:r>
            <a:r>
              <a:rPr lang="en-US" sz="1600" dirty="0">
                <a:solidFill>
                  <a:schemeClr val="bg1"/>
                </a:solidFill>
                <a:latin typeface="Century Gothic"/>
              </a:rPr>
              <a:t> your revision (checklists). </a:t>
            </a:r>
            <a:endParaRPr lang="en-US" sz="1600" dirty="0"/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entury Gothic"/>
              </a:rPr>
              <a:t>Find somewhere quiet </a:t>
            </a:r>
            <a:r>
              <a:rPr lang="en-US" sz="2000" dirty="0">
                <a:solidFill>
                  <a:schemeClr val="bg1"/>
                </a:solidFill>
                <a:latin typeface="Century Gothic"/>
              </a:rPr>
              <a:t>– </a:t>
            </a:r>
            <a:r>
              <a:rPr lang="en-US" sz="1600" dirty="0">
                <a:solidFill>
                  <a:schemeClr val="bg1"/>
                </a:solidFill>
                <a:latin typeface="Century Gothic"/>
              </a:rPr>
              <a:t>revise somewhere quiet and with little distractions. Work at your alert times of the day.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entury Gothic"/>
              </a:rPr>
              <a:t>Reflect 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–</a:t>
            </a:r>
            <a:r>
              <a:rPr lang="en-US" sz="1600" dirty="0">
                <a:solidFill>
                  <a:schemeClr val="bg1"/>
                </a:solidFill>
                <a:latin typeface="Century Gothic"/>
              </a:rPr>
              <a:t> look at errors you made in your mocks and focus on those areas of weakness first.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entury Gothic"/>
              </a:rPr>
              <a:t>Take breaks </a:t>
            </a:r>
            <a:r>
              <a:rPr lang="en-US" sz="1600" b="1" dirty="0">
                <a:solidFill>
                  <a:schemeClr val="bg1"/>
                </a:solidFill>
                <a:latin typeface="Century Gothic"/>
              </a:rPr>
              <a:t>– </a:t>
            </a:r>
            <a:r>
              <a:rPr lang="en-US" sz="1600" dirty="0">
                <a:solidFill>
                  <a:schemeClr val="bg1"/>
                </a:solidFill>
                <a:latin typeface="Century Gothic"/>
              </a:rPr>
              <a:t>don't spent hours revising something, try to chunk your revision. Use breaks to get fresh air, changes of scenery. 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7D63A06-D7AE-44F9-B2AA-AEC336DD1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945" y="4349894"/>
            <a:ext cx="1265382" cy="1460212"/>
          </a:xfrm>
          <a:prstGeom prst="rect">
            <a:avLst/>
          </a:prstGeom>
        </p:spPr>
      </p:pic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67F8973E-59B0-45AB-8905-A54C554C5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619" y="2472892"/>
            <a:ext cx="1311853" cy="1588943"/>
          </a:xfrm>
          <a:prstGeom prst="rect">
            <a:avLst/>
          </a:prstGeom>
        </p:spPr>
      </p:pic>
      <p:pic>
        <p:nvPicPr>
          <p:cNvPr id="15" name="Picture 14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5B667AC5-AE59-4D4C-AEB7-ECBB46E81F0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6173166"/>
            <a:ext cx="740503" cy="605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43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59131-2FC9-4EC3-ACA2-CF1D9048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37" y="2157911"/>
            <a:ext cx="3780906" cy="597400"/>
          </a:xfrm>
        </p:spPr>
        <p:txBody>
          <a:bodyPr/>
          <a:lstStyle/>
          <a:p>
            <a:r>
              <a:rPr lang="en-GB" dirty="0"/>
              <a:t>Revision Strategies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20E5D-02B5-4B12-824A-C1462A942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9253" r="26727" b="35998"/>
          <a:stretch/>
        </p:blipFill>
        <p:spPr>
          <a:xfrm>
            <a:off x="7624825" y="0"/>
            <a:ext cx="1519175" cy="1760836"/>
          </a:xfrm>
          <a:prstGeom prst="rect">
            <a:avLst/>
          </a:prstGeom>
        </p:spPr>
      </p:pic>
      <p:pic>
        <p:nvPicPr>
          <p:cNvPr id="6" name="Picture 5" descr="C:\Users\hac.jones\AppData\Local\Microsoft\Windows\INetCache\Content.MSO\9B975E39.tmp">
            <a:extLst>
              <a:ext uri="{FF2B5EF4-FFF2-40B4-BE49-F238E27FC236}">
                <a16:creationId xmlns:a16="http://schemas.microsoft.com/office/drawing/2014/main" id="{236D5710-E4F8-4B80-9D29-EB81DA3B0A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5755596"/>
            <a:ext cx="1231265" cy="102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CA538D-E7C3-45DC-8FB4-4E79499D1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94" y="413916"/>
            <a:ext cx="4163006" cy="6030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E1DCD0-A3B8-476E-88A6-D76575B38FFA}"/>
              </a:ext>
            </a:extLst>
          </p:cNvPr>
          <p:cNvSpPr txBox="1"/>
          <p:nvPr/>
        </p:nvSpPr>
        <p:spPr>
          <a:xfrm>
            <a:off x="5083722" y="3428999"/>
            <a:ext cx="275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In your booklet</a:t>
            </a:r>
          </a:p>
        </p:txBody>
      </p:sp>
      <p:pic>
        <p:nvPicPr>
          <p:cNvPr id="8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AC44F2B-BA3C-4A0F-A5B9-AE315DADA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3568" t="14360" r="40753" b="4439"/>
          <a:stretch/>
        </p:blipFill>
        <p:spPr>
          <a:xfrm>
            <a:off x="6750424" y="3764562"/>
            <a:ext cx="1883419" cy="2679521"/>
          </a:xfrm>
        </p:spPr>
      </p:pic>
    </p:spTree>
    <p:extLst>
      <p:ext uri="{BB962C8B-B14F-4D97-AF65-F5344CB8AC3E}">
        <p14:creationId xmlns:p14="http://schemas.microsoft.com/office/powerpoint/2010/main" val="3103132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8968</TotalTime>
  <Words>1094</Words>
  <Application>Microsoft Office PowerPoint</Application>
  <PresentationFormat>On-screen Show (4:3)</PresentationFormat>
  <Paragraphs>142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Google Sans</vt:lpstr>
      <vt:lpstr>Verdana</vt:lpstr>
      <vt:lpstr>Office Theme</vt:lpstr>
      <vt:lpstr>PowerPoint Presentation</vt:lpstr>
      <vt:lpstr>PowerPoint Presentation</vt:lpstr>
      <vt:lpstr>Coping with exam stress</vt:lpstr>
      <vt:lpstr>How to deal with exam stress</vt:lpstr>
      <vt:lpstr>How to get started...</vt:lpstr>
      <vt:lpstr>PowerPoint Presentation</vt:lpstr>
      <vt:lpstr>PowerPoint Presentation</vt:lpstr>
      <vt:lpstr>Top Tips... </vt:lpstr>
      <vt:lpstr>Revision Strategies </vt:lpstr>
      <vt:lpstr>PowerPoint Presentation</vt:lpstr>
      <vt:lpstr>Knowledge Organisers </vt:lpstr>
      <vt:lpstr>Mind Maps </vt:lpstr>
      <vt:lpstr>Summarising/Highlighting Information </vt:lpstr>
      <vt:lpstr>Flash Cards  </vt:lpstr>
      <vt:lpstr>Useful websites </vt:lpstr>
      <vt:lpstr>Useful apps </vt:lpstr>
      <vt:lpstr>PowerPoint Presentation</vt:lpstr>
      <vt:lpstr>Thank you for listening! 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 Hilliard</dc:creator>
  <cp:lastModifiedBy>Mrs C Jones</cp:lastModifiedBy>
  <cp:revision>516</cp:revision>
  <cp:lastPrinted>2018-04-26T07:06:51Z</cp:lastPrinted>
  <dcterms:created xsi:type="dcterms:W3CDTF">2017-06-20T21:09:57Z</dcterms:created>
  <dcterms:modified xsi:type="dcterms:W3CDTF">2026-02-26T17:21:36Z</dcterms:modified>
</cp:coreProperties>
</file>