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8" r:id="rId2"/>
  </p:sldIdLst>
  <p:sldSz cx="12801600" cy="9601200" type="A3"/>
  <p:notesSz cx="9874250"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3024" userDrawn="1">
          <p15:clr>
            <a:srgbClr val="A4A3A4"/>
          </p15:clr>
        </p15:guide>
        <p15:guide id="2" pos="403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557" autoAdjust="0"/>
    <p:restoredTop sz="94660"/>
  </p:normalViewPr>
  <p:slideViewPr>
    <p:cSldViewPr snapToGrid="0">
      <p:cViewPr>
        <p:scale>
          <a:sx n="60" d="100"/>
          <a:sy n="60" d="100"/>
        </p:scale>
        <p:origin x="-1206" y="36"/>
      </p:cViewPr>
      <p:guideLst>
        <p:guide orient="horz" pos="3024"/>
        <p:guide pos="403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en-US" smtClean="0"/>
              <a:t>Click to edit Master title style</a:t>
            </a:r>
            <a:endParaRPr lang="en-US" dirty="0"/>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FC49CEE-11DD-46DC-AB39-981D5160599A}" type="datetimeFigureOut">
              <a:rPr lang="en-GB" smtClean="0"/>
              <a:t>16/04/2018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4193962-F447-4159-BDC2-6D651824149E}" type="slidenum">
              <a:rPr lang="en-GB" smtClean="0"/>
              <a:t>‹#›</a:t>
            </a:fld>
            <a:endParaRPr lang="en-GB" dirty="0"/>
          </a:p>
        </p:txBody>
      </p:sp>
    </p:spTree>
    <p:extLst>
      <p:ext uri="{BB962C8B-B14F-4D97-AF65-F5344CB8AC3E}">
        <p14:creationId xmlns:p14="http://schemas.microsoft.com/office/powerpoint/2010/main" val="4248819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FC49CEE-11DD-46DC-AB39-981D5160599A}" type="datetimeFigureOut">
              <a:rPr lang="en-GB" smtClean="0"/>
              <a:t>16/04/2018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4193962-F447-4159-BDC2-6D651824149E}" type="slidenum">
              <a:rPr lang="en-GB" smtClean="0"/>
              <a:t>‹#›</a:t>
            </a:fld>
            <a:endParaRPr lang="en-GB" dirty="0"/>
          </a:p>
        </p:txBody>
      </p:sp>
    </p:spTree>
    <p:extLst>
      <p:ext uri="{BB962C8B-B14F-4D97-AF65-F5344CB8AC3E}">
        <p14:creationId xmlns:p14="http://schemas.microsoft.com/office/powerpoint/2010/main" val="541684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FC49CEE-11DD-46DC-AB39-981D5160599A}" type="datetimeFigureOut">
              <a:rPr lang="en-GB" smtClean="0"/>
              <a:t>16/04/2018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4193962-F447-4159-BDC2-6D651824149E}" type="slidenum">
              <a:rPr lang="en-GB" smtClean="0"/>
              <a:t>‹#›</a:t>
            </a:fld>
            <a:endParaRPr lang="en-GB" dirty="0"/>
          </a:p>
        </p:txBody>
      </p:sp>
    </p:spTree>
    <p:extLst>
      <p:ext uri="{BB962C8B-B14F-4D97-AF65-F5344CB8AC3E}">
        <p14:creationId xmlns:p14="http://schemas.microsoft.com/office/powerpoint/2010/main" val="3131485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FC49CEE-11DD-46DC-AB39-981D5160599A}" type="datetimeFigureOut">
              <a:rPr lang="en-GB" smtClean="0"/>
              <a:t>16/04/2018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4193962-F447-4159-BDC2-6D651824149E}" type="slidenum">
              <a:rPr lang="en-GB" smtClean="0"/>
              <a:t>‹#›</a:t>
            </a:fld>
            <a:endParaRPr lang="en-GB" dirty="0"/>
          </a:p>
        </p:txBody>
      </p:sp>
    </p:spTree>
    <p:extLst>
      <p:ext uri="{BB962C8B-B14F-4D97-AF65-F5344CB8AC3E}">
        <p14:creationId xmlns:p14="http://schemas.microsoft.com/office/powerpoint/2010/main" val="1776516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5"/>
            <a:ext cx="11041380" cy="3993832"/>
          </a:xfrm>
        </p:spPr>
        <p:txBody>
          <a:bodyPr anchor="b"/>
          <a:lstStyle>
            <a:lvl1pPr>
              <a:defRPr sz="8400"/>
            </a:lvl1pPr>
          </a:lstStyle>
          <a:p>
            <a:r>
              <a:rPr lang="en-US" smtClean="0"/>
              <a:t>Click to edit Master title style</a:t>
            </a:r>
            <a:endParaRPr lang="en-US" dirty="0"/>
          </a:p>
        </p:txBody>
      </p:sp>
      <p:sp>
        <p:nvSpPr>
          <p:cNvPr id="3" name="Text Placeholder 2"/>
          <p:cNvSpPr>
            <a:spLocks noGrp="1"/>
          </p:cNvSpPr>
          <p:nvPr>
            <p:ph type="body" idx="1"/>
          </p:nvPr>
        </p:nvSpPr>
        <p:spPr>
          <a:xfrm>
            <a:off x="873443" y="6425250"/>
            <a:ext cx="11041380" cy="2100262"/>
          </a:xfrm>
        </p:spPr>
        <p:txBody>
          <a:bodyPr/>
          <a:lstStyle>
            <a:lvl1pPr marL="0" indent="0">
              <a:buNone/>
              <a:defRPr sz="3360">
                <a:solidFill>
                  <a:schemeClr val="tx1"/>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FC49CEE-11DD-46DC-AB39-981D5160599A}" type="datetimeFigureOut">
              <a:rPr lang="en-GB" smtClean="0"/>
              <a:t>16/04/2018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4193962-F447-4159-BDC2-6D651824149E}" type="slidenum">
              <a:rPr lang="en-GB" smtClean="0"/>
              <a:t>‹#›</a:t>
            </a:fld>
            <a:endParaRPr lang="en-GB" dirty="0"/>
          </a:p>
        </p:txBody>
      </p:sp>
    </p:spTree>
    <p:extLst>
      <p:ext uri="{BB962C8B-B14F-4D97-AF65-F5344CB8AC3E}">
        <p14:creationId xmlns:p14="http://schemas.microsoft.com/office/powerpoint/2010/main" val="3287695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80110" y="2555875"/>
            <a:ext cx="5440680" cy="60918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480810" y="2555875"/>
            <a:ext cx="5440680" cy="60918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FC49CEE-11DD-46DC-AB39-981D5160599A}" type="datetimeFigureOut">
              <a:rPr lang="en-GB" smtClean="0"/>
              <a:t>16/04/2018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4193962-F447-4159-BDC2-6D651824149E}" type="slidenum">
              <a:rPr lang="en-GB" smtClean="0"/>
              <a:t>‹#›</a:t>
            </a:fld>
            <a:endParaRPr lang="en-GB" dirty="0"/>
          </a:p>
        </p:txBody>
      </p:sp>
    </p:spTree>
    <p:extLst>
      <p:ext uri="{BB962C8B-B14F-4D97-AF65-F5344CB8AC3E}">
        <p14:creationId xmlns:p14="http://schemas.microsoft.com/office/powerpoint/2010/main" val="544241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US" smtClean="0"/>
              <a:t>Edit Master text styles</a:t>
            </a:r>
          </a:p>
        </p:txBody>
      </p:sp>
      <p:sp>
        <p:nvSpPr>
          <p:cNvPr id="4" name="Content Placeholder 3"/>
          <p:cNvSpPr>
            <a:spLocks noGrp="1"/>
          </p:cNvSpPr>
          <p:nvPr>
            <p:ph sz="half" idx="2"/>
          </p:nvPr>
        </p:nvSpPr>
        <p:spPr>
          <a:xfrm>
            <a:off x="881779" y="3507105"/>
            <a:ext cx="5415676" cy="515842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80811" y="2353628"/>
            <a:ext cx="5442347"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US" smtClean="0"/>
              <a:t>Edit Master text styles</a:t>
            </a:r>
          </a:p>
        </p:txBody>
      </p:sp>
      <p:sp>
        <p:nvSpPr>
          <p:cNvPr id="6" name="Content Placeholder 5"/>
          <p:cNvSpPr>
            <a:spLocks noGrp="1"/>
          </p:cNvSpPr>
          <p:nvPr>
            <p:ph sz="quarter" idx="4"/>
          </p:nvPr>
        </p:nvSpPr>
        <p:spPr>
          <a:xfrm>
            <a:off x="6480811" y="3507105"/>
            <a:ext cx="5442347" cy="515842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FC49CEE-11DD-46DC-AB39-981D5160599A}" type="datetimeFigureOut">
              <a:rPr lang="en-GB" smtClean="0"/>
              <a:t>16/04/2018</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84193962-F447-4159-BDC2-6D651824149E}" type="slidenum">
              <a:rPr lang="en-GB" smtClean="0"/>
              <a:t>‹#›</a:t>
            </a:fld>
            <a:endParaRPr lang="en-GB" dirty="0"/>
          </a:p>
        </p:txBody>
      </p:sp>
    </p:spTree>
    <p:extLst>
      <p:ext uri="{BB962C8B-B14F-4D97-AF65-F5344CB8AC3E}">
        <p14:creationId xmlns:p14="http://schemas.microsoft.com/office/powerpoint/2010/main" val="3107472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FC49CEE-11DD-46DC-AB39-981D5160599A}" type="datetimeFigureOut">
              <a:rPr lang="en-GB" smtClean="0"/>
              <a:t>16/04/2018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84193962-F447-4159-BDC2-6D651824149E}" type="slidenum">
              <a:rPr lang="en-GB" smtClean="0"/>
              <a:t>‹#›</a:t>
            </a:fld>
            <a:endParaRPr lang="en-GB" dirty="0"/>
          </a:p>
        </p:txBody>
      </p:sp>
    </p:spTree>
    <p:extLst>
      <p:ext uri="{BB962C8B-B14F-4D97-AF65-F5344CB8AC3E}">
        <p14:creationId xmlns:p14="http://schemas.microsoft.com/office/powerpoint/2010/main" val="2742645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C49CEE-11DD-46DC-AB39-981D5160599A}" type="datetimeFigureOut">
              <a:rPr lang="en-GB" smtClean="0"/>
              <a:t>16/04/2018</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84193962-F447-4159-BDC2-6D651824149E}" type="slidenum">
              <a:rPr lang="en-GB" smtClean="0"/>
              <a:t>‹#›</a:t>
            </a:fld>
            <a:endParaRPr lang="en-GB" dirty="0"/>
          </a:p>
        </p:txBody>
      </p:sp>
    </p:spTree>
    <p:extLst>
      <p:ext uri="{BB962C8B-B14F-4D97-AF65-F5344CB8AC3E}">
        <p14:creationId xmlns:p14="http://schemas.microsoft.com/office/powerpoint/2010/main" val="347875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en-US" smtClean="0"/>
              <a:t>Click to edit Master title style</a:t>
            </a:r>
            <a:endParaRPr lang="en-US" dirty="0"/>
          </a:p>
        </p:txBody>
      </p:sp>
      <p:sp>
        <p:nvSpPr>
          <p:cNvPr id="3" name="Content Placeholder 2"/>
          <p:cNvSpPr>
            <a:spLocks noGrp="1"/>
          </p:cNvSpPr>
          <p:nvPr>
            <p:ph idx="1"/>
          </p:nvPr>
        </p:nvSpPr>
        <p:spPr>
          <a:xfrm>
            <a:off x="5442347" y="1382397"/>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US" smtClean="0"/>
              <a:t>Edit Master text styles</a:t>
            </a:r>
          </a:p>
        </p:txBody>
      </p:sp>
      <p:sp>
        <p:nvSpPr>
          <p:cNvPr id="5" name="Date Placeholder 4"/>
          <p:cNvSpPr>
            <a:spLocks noGrp="1"/>
          </p:cNvSpPr>
          <p:nvPr>
            <p:ph type="dt" sz="half" idx="10"/>
          </p:nvPr>
        </p:nvSpPr>
        <p:spPr/>
        <p:txBody>
          <a:bodyPr/>
          <a:lstStyle/>
          <a:p>
            <a:fld id="{8FC49CEE-11DD-46DC-AB39-981D5160599A}" type="datetimeFigureOut">
              <a:rPr lang="en-GB" smtClean="0"/>
              <a:t>16/04/2018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4193962-F447-4159-BDC2-6D651824149E}" type="slidenum">
              <a:rPr lang="en-GB" smtClean="0"/>
              <a:t>‹#›</a:t>
            </a:fld>
            <a:endParaRPr lang="en-GB" dirty="0"/>
          </a:p>
        </p:txBody>
      </p:sp>
    </p:spTree>
    <p:extLst>
      <p:ext uri="{BB962C8B-B14F-4D97-AF65-F5344CB8AC3E}">
        <p14:creationId xmlns:p14="http://schemas.microsoft.com/office/powerpoint/2010/main" val="1049579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442347" y="1382397"/>
            <a:ext cx="6480810" cy="6823075"/>
          </a:xfr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en-US" dirty="0" smtClean="0"/>
              <a:t>Click icon to add picture</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US" smtClean="0"/>
              <a:t>Edit Master text styles</a:t>
            </a:r>
          </a:p>
        </p:txBody>
      </p:sp>
      <p:sp>
        <p:nvSpPr>
          <p:cNvPr id="5" name="Date Placeholder 4"/>
          <p:cNvSpPr>
            <a:spLocks noGrp="1"/>
          </p:cNvSpPr>
          <p:nvPr>
            <p:ph type="dt" sz="half" idx="10"/>
          </p:nvPr>
        </p:nvSpPr>
        <p:spPr/>
        <p:txBody>
          <a:bodyPr/>
          <a:lstStyle/>
          <a:p>
            <a:fld id="{8FC49CEE-11DD-46DC-AB39-981D5160599A}" type="datetimeFigureOut">
              <a:rPr lang="en-GB" smtClean="0"/>
              <a:t>16/04/2018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4193962-F447-4159-BDC2-6D651824149E}" type="slidenum">
              <a:rPr lang="en-GB" smtClean="0"/>
              <a:t>‹#›</a:t>
            </a:fld>
            <a:endParaRPr lang="en-GB" dirty="0"/>
          </a:p>
        </p:txBody>
      </p:sp>
    </p:spTree>
    <p:extLst>
      <p:ext uri="{BB962C8B-B14F-4D97-AF65-F5344CB8AC3E}">
        <p14:creationId xmlns:p14="http://schemas.microsoft.com/office/powerpoint/2010/main" val="854595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8FC49CEE-11DD-46DC-AB39-981D5160599A}" type="datetimeFigureOut">
              <a:rPr lang="en-GB" smtClean="0"/>
              <a:t>16/04/2018</a:t>
            </a:fld>
            <a:endParaRPr lang="en-GB" dirty="0"/>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84193962-F447-4159-BDC2-6D651824149E}" type="slidenum">
              <a:rPr lang="en-GB" smtClean="0"/>
              <a:t>‹#›</a:t>
            </a:fld>
            <a:endParaRPr lang="en-GB" dirty="0"/>
          </a:p>
        </p:txBody>
      </p:sp>
    </p:spTree>
    <p:extLst>
      <p:ext uri="{BB962C8B-B14F-4D97-AF65-F5344CB8AC3E}">
        <p14:creationId xmlns:p14="http://schemas.microsoft.com/office/powerpoint/2010/main" val="300849691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280160" rtl="0" eaLnBrk="1" latinLnBrk="0" hangingPunct="1">
        <a:lnSpc>
          <a:spcPct val="90000"/>
        </a:lnSpc>
        <a:spcBef>
          <a:spcPct val="0"/>
        </a:spcBef>
        <a:buNone/>
        <a:defRPr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9pPr>
    </p:bodyStyle>
    <p:otherStyle>
      <a:defPPr>
        <a:defRPr lang="en-US"/>
      </a:defPPr>
      <a:lvl1pPr marL="0" algn="l" defTabSz="1280160" rtl="0" eaLnBrk="1" latinLnBrk="0" hangingPunct="1">
        <a:defRPr sz="2520" kern="1200">
          <a:solidFill>
            <a:schemeClr val="tx1"/>
          </a:solidFill>
          <a:latin typeface="+mn-lt"/>
          <a:ea typeface="+mn-ea"/>
          <a:cs typeface="+mn-cs"/>
        </a:defRPr>
      </a:lvl1pPr>
      <a:lvl2pPr marL="640080" algn="l" defTabSz="1280160" rtl="0" eaLnBrk="1" latinLnBrk="0" hangingPunct="1">
        <a:defRPr sz="2520" kern="1200">
          <a:solidFill>
            <a:schemeClr val="tx1"/>
          </a:solidFill>
          <a:latin typeface="+mn-lt"/>
          <a:ea typeface="+mn-ea"/>
          <a:cs typeface="+mn-cs"/>
        </a:defRPr>
      </a:lvl2pPr>
      <a:lvl3pPr marL="1280160" algn="l" defTabSz="1280160" rtl="0" eaLnBrk="1" latinLnBrk="0" hangingPunct="1">
        <a:defRPr sz="2520" kern="1200">
          <a:solidFill>
            <a:schemeClr val="tx1"/>
          </a:solidFill>
          <a:latin typeface="+mn-lt"/>
          <a:ea typeface="+mn-ea"/>
          <a:cs typeface="+mn-cs"/>
        </a:defRPr>
      </a:lvl3pPr>
      <a:lvl4pPr marL="1920240" algn="l" defTabSz="1280160" rtl="0" eaLnBrk="1" latinLnBrk="0" hangingPunct="1">
        <a:defRPr sz="2520" kern="1200">
          <a:solidFill>
            <a:schemeClr val="tx1"/>
          </a:solidFill>
          <a:latin typeface="+mn-lt"/>
          <a:ea typeface="+mn-ea"/>
          <a:cs typeface="+mn-cs"/>
        </a:defRPr>
      </a:lvl4pPr>
      <a:lvl5pPr marL="2560320" algn="l" defTabSz="1280160" rtl="0" eaLnBrk="1" latinLnBrk="0" hangingPunct="1">
        <a:defRPr sz="2520" kern="1200">
          <a:solidFill>
            <a:schemeClr val="tx1"/>
          </a:solidFill>
          <a:latin typeface="+mn-lt"/>
          <a:ea typeface="+mn-ea"/>
          <a:cs typeface="+mn-cs"/>
        </a:defRPr>
      </a:lvl5pPr>
      <a:lvl6pPr marL="3200400" algn="l" defTabSz="1280160" rtl="0" eaLnBrk="1" latinLnBrk="0" hangingPunct="1">
        <a:defRPr sz="2520" kern="1200">
          <a:solidFill>
            <a:schemeClr val="tx1"/>
          </a:solidFill>
          <a:latin typeface="+mn-lt"/>
          <a:ea typeface="+mn-ea"/>
          <a:cs typeface="+mn-cs"/>
        </a:defRPr>
      </a:lvl6pPr>
      <a:lvl7pPr marL="3840480" algn="l" defTabSz="1280160" rtl="0" eaLnBrk="1" latinLnBrk="0" hangingPunct="1">
        <a:defRPr sz="2520" kern="1200">
          <a:solidFill>
            <a:schemeClr val="tx1"/>
          </a:solidFill>
          <a:latin typeface="+mn-lt"/>
          <a:ea typeface="+mn-ea"/>
          <a:cs typeface="+mn-cs"/>
        </a:defRPr>
      </a:lvl7pPr>
      <a:lvl8pPr marL="4480560" algn="l" defTabSz="1280160" rtl="0" eaLnBrk="1" latinLnBrk="0" hangingPunct="1">
        <a:defRPr sz="2520" kern="1200">
          <a:solidFill>
            <a:schemeClr val="tx1"/>
          </a:solidFill>
          <a:latin typeface="+mn-lt"/>
          <a:ea typeface="+mn-ea"/>
          <a:cs typeface="+mn-cs"/>
        </a:defRPr>
      </a:lvl8pPr>
      <a:lvl9pPr marL="5120640" algn="l" defTabSz="1280160" rtl="0" eaLnBrk="1" latinLnBrk="0" hangingPunct="1">
        <a:defRPr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2090155184"/>
              </p:ext>
            </p:extLst>
          </p:nvPr>
        </p:nvGraphicFramePr>
        <p:xfrm>
          <a:off x="0" y="1128960"/>
          <a:ext cx="6310080" cy="5784497"/>
        </p:xfrm>
        <a:graphic>
          <a:graphicData uri="http://schemas.openxmlformats.org/drawingml/2006/table">
            <a:tbl>
              <a:tblPr firstRow="1" bandRow="1">
                <a:tableStyleId>{5C22544A-7EE6-4342-B048-85BDC9FD1C3A}</a:tableStyleId>
              </a:tblPr>
              <a:tblGrid>
                <a:gridCol w="781506"/>
                <a:gridCol w="2939528"/>
                <a:gridCol w="2589046"/>
              </a:tblGrid>
              <a:tr h="185391">
                <a:tc>
                  <a:txBody>
                    <a:bodyPr/>
                    <a:lstStyle/>
                    <a:p>
                      <a:r>
                        <a:rPr lang="en-US" sz="1100" dirty="0" smtClean="0">
                          <a:solidFill>
                            <a:schemeClr val="tx1"/>
                          </a:solidFill>
                        </a:rPr>
                        <a:t>Stave</a:t>
                      </a:r>
                      <a:endParaRPr lang="en-US" sz="11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c>
                  <a:txBody>
                    <a:bodyPr/>
                    <a:lstStyle/>
                    <a:p>
                      <a:pPr algn="l">
                        <a:spcAft>
                          <a:spcPts val="0"/>
                        </a:spcAft>
                      </a:pPr>
                      <a:r>
                        <a:rPr lang="en-GB" sz="1100" dirty="0" smtClean="0">
                          <a:solidFill>
                            <a:schemeClr val="tx1"/>
                          </a:solidFill>
                          <a:effectLst/>
                          <a:latin typeface="Calibri"/>
                          <a:ea typeface="ＭＳ 明朝"/>
                          <a:cs typeface="Times New Roman"/>
                        </a:rPr>
                        <a:t>Key Quotation</a:t>
                      </a:r>
                      <a:endParaRPr lang="en-GB" sz="1100" dirty="0">
                        <a:solidFill>
                          <a:schemeClr val="tx1"/>
                        </a:solidFill>
                        <a:effectLst/>
                        <a:latin typeface="Cambria"/>
                        <a:ea typeface="ＭＳ 明朝"/>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c>
                  <a:txBody>
                    <a:bodyPr/>
                    <a:lstStyle/>
                    <a:p>
                      <a:r>
                        <a:rPr lang="en-US" sz="1100" dirty="0" smtClean="0">
                          <a:solidFill>
                            <a:schemeClr val="tx1"/>
                          </a:solidFill>
                        </a:rPr>
                        <a:t>Info</a:t>
                      </a:r>
                      <a:r>
                        <a:rPr lang="en-US" sz="1100" baseline="0" dirty="0" smtClean="0">
                          <a:solidFill>
                            <a:schemeClr val="tx1"/>
                          </a:solidFill>
                        </a:rPr>
                        <a:t> / Analysis</a:t>
                      </a:r>
                      <a:endParaRPr lang="en-US" sz="11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r>
              <a:tr h="0">
                <a:tc rowSpan="6">
                  <a:txBody>
                    <a:bodyPr/>
                    <a:lstStyle/>
                    <a:p>
                      <a:r>
                        <a:rPr lang="en-US" sz="900" b="1" dirty="0" smtClean="0"/>
                        <a:t>Stave</a:t>
                      </a:r>
                      <a:r>
                        <a:rPr lang="en-US" sz="900" b="1" baseline="0" dirty="0" smtClean="0"/>
                        <a:t> One Marley’s Ghost</a:t>
                      </a:r>
                      <a:endParaRPr lang="en-US" sz="9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c>
                  <a:txBody>
                    <a:bodyPr/>
                    <a:lstStyle/>
                    <a:p>
                      <a:pPr algn="l">
                        <a:spcAft>
                          <a:spcPts val="0"/>
                        </a:spcAft>
                      </a:pPr>
                      <a:r>
                        <a:rPr lang="en-GB" sz="800" dirty="0" smtClean="0">
                          <a:effectLst/>
                          <a:latin typeface="Calibri"/>
                          <a:ea typeface="ＭＳ 明朝"/>
                          <a:cs typeface="Times New Roman"/>
                        </a:rPr>
                        <a:t>Hard and sharp as flint</a:t>
                      </a:r>
                      <a:endParaRPr lang="en-GB" sz="800" dirty="0">
                        <a:effectLst/>
                        <a:latin typeface="Cambria"/>
                        <a:ea typeface="ＭＳ 明朝"/>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c>
                  <a:txBody>
                    <a:bodyPr/>
                    <a:lstStyle/>
                    <a:p>
                      <a:pPr algn="l">
                        <a:spcAft>
                          <a:spcPts val="0"/>
                        </a:spcAft>
                      </a:pPr>
                      <a:r>
                        <a:rPr lang="en-GB" sz="800" dirty="0">
                          <a:effectLst/>
                          <a:latin typeface="Calibri"/>
                          <a:ea typeface="ＭＳ 明朝"/>
                          <a:cs typeface="Times New Roman"/>
                        </a:rPr>
                        <a:t>Description of Scrooge at start</a:t>
                      </a:r>
                      <a:endParaRPr lang="en-GB" sz="800" dirty="0">
                        <a:effectLst/>
                        <a:latin typeface="Cambria"/>
                        <a:ea typeface="ＭＳ 明朝"/>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r>
              <a:tr h="160937">
                <a:tc vMerge="1">
                  <a:txBody>
                    <a:bodyPr/>
                    <a:lstStyle/>
                    <a:p>
                      <a:endParaRPr lang="en-US" sz="8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l" defTabSz="1280160" rtl="0" eaLnBrk="1" fontAlgn="auto" latinLnBrk="0" hangingPunct="1">
                        <a:lnSpc>
                          <a:spcPct val="100000"/>
                        </a:lnSpc>
                        <a:spcBef>
                          <a:spcPts val="0"/>
                        </a:spcBef>
                        <a:spcAft>
                          <a:spcPts val="0"/>
                        </a:spcAft>
                        <a:buClrTx/>
                        <a:buSzTx/>
                        <a:buFontTx/>
                        <a:buNone/>
                        <a:tabLst/>
                        <a:defRPr/>
                      </a:pPr>
                      <a:r>
                        <a:rPr lang="en-GB" sz="800" dirty="0" smtClean="0">
                          <a:effectLst/>
                          <a:latin typeface="+mn-lt"/>
                          <a:ea typeface="ＭＳ 明朝"/>
                          <a:cs typeface="Times New Roman"/>
                        </a:rPr>
                        <a:t>solitary as an oyster</a:t>
                      </a:r>
                      <a:endParaRPr lang="en-GB" sz="800" dirty="0" smtClean="0">
                        <a:effectLst/>
                        <a:latin typeface="Cambria"/>
                        <a:ea typeface="ＭＳ 明朝"/>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c>
                  <a:txBody>
                    <a:bodyPr/>
                    <a:lstStyle/>
                    <a:p>
                      <a:pPr algn="l">
                        <a:spcAft>
                          <a:spcPts val="0"/>
                        </a:spcAft>
                      </a:pPr>
                      <a:r>
                        <a:rPr lang="en-GB" sz="800" dirty="0">
                          <a:effectLst/>
                          <a:latin typeface="Calibri"/>
                          <a:ea typeface="ＭＳ 明朝"/>
                          <a:cs typeface="Times New Roman"/>
                        </a:rPr>
                        <a:t>Simile to convey his lone existence</a:t>
                      </a:r>
                      <a:endParaRPr lang="en-GB" sz="800" dirty="0">
                        <a:effectLst/>
                        <a:latin typeface="Cambria"/>
                        <a:ea typeface="ＭＳ 明朝"/>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r>
              <a:tr h="0">
                <a:tc vMerge="1">
                  <a:txBody>
                    <a:bodyPr/>
                    <a:lstStyle/>
                    <a:p>
                      <a:endParaRPr lang="en-US" sz="8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l">
                        <a:spcAft>
                          <a:spcPts val="0"/>
                        </a:spcAft>
                      </a:pPr>
                      <a:r>
                        <a:rPr lang="en-GB" sz="800">
                          <a:effectLst/>
                          <a:latin typeface="Calibri"/>
                          <a:ea typeface="ＭＳ 明朝"/>
                          <a:cs typeface="Times New Roman"/>
                        </a:rPr>
                        <a:t>“I don’t make myself merry at Christmas, and I can’t afford to make idle people merry.”</a:t>
                      </a:r>
                      <a:endParaRPr lang="en-GB" sz="800">
                        <a:effectLst/>
                        <a:latin typeface="Cambria"/>
                        <a:ea typeface="ＭＳ 明朝"/>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c>
                  <a:txBody>
                    <a:bodyPr/>
                    <a:lstStyle/>
                    <a:p>
                      <a:pPr algn="l">
                        <a:spcAft>
                          <a:spcPts val="0"/>
                        </a:spcAft>
                      </a:pPr>
                      <a:r>
                        <a:rPr lang="en-GB" sz="800">
                          <a:effectLst/>
                          <a:latin typeface="Calibri"/>
                          <a:ea typeface="ＭＳ 明朝"/>
                          <a:cs typeface="Times New Roman"/>
                        </a:rPr>
                        <a:t>Shows his unsympathetic attitude to the poor (‘idle’) people.</a:t>
                      </a:r>
                      <a:endParaRPr lang="en-GB" sz="800">
                        <a:effectLst/>
                        <a:latin typeface="Cambria"/>
                        <a:ea typeface="ＭＳ 明朝"/>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r>
              <a:tr h="0">
                <a:tc vMerge="1">
                  <a:txBody>
                    <a:bodyPr/>
                    <a:lstStyle/>
                    <a:p>
                      <a:endParaRPr lang="en-US" sz="8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l">
                        <a:spcAft>
                          <a:spcPts val="0"/>
                        </a:spcAft>
                      </a:pPr>
                      <a:r>
                        <a:rPr lang="en-GB" sz="800" dirty="0">
                          <a:effectLst/>
                          <a:latin typeface="Calibri"/>
                          <a:ea typeface="ＭＳ 明朝"/>
                          <a:cs typeface="Times New Roman"/>
                        </a:rPr>
                        <a:t>“It’s enough for a man to mind his own business, and not to interfere with other people’s.”</a:t>
                      </a:r>
                      <a:endParaRPr lang="en-GB" sz="800" dirty="0">
                        <a:effectLst/>
                        <a:latin typeface="Cambria"/>
                        <a:ea typeface="ＭＳ 明朝"/>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c>
                  <a:txBody>
                    <a:bodyPr/>
                    <a:lstStyle/>
                    <a:p>
                      <a:pPr algn="l">
                        <a:spcAft>
                          <a:spcPts val="0"/>
                        </a:spcAft>
                      </a:pPr>
                      <a:r>
                        <a:rPr lang="en-GB" sz="800">
                          <a:effectLst/>
                          <a:latin typeface="Calibri"/>
                          <a:ea typeface="ＭＳ 明朝"/>
                          <a:cs typeface="Times New Roman"/>
                        </a:rPr>
                        <a:t>He is obsessed with business and money.</a:t>
                      </a:r>
                      <a:endParaRPr lang="en-GB" sz="800">
                        <a:effectLst/>
                        <a:latin typeface="Cambria"/>
                        <a:ea typeface="ＭＳ 明朝"/>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r>
              <a:tr h="0">
                <a:tc vMerge="1">
                  <a:txBody>
                    <a:bodyPr/>
                    <a:lstStyle/>
                    <a:p>
                      <a:endParaRPr lang="en-US" sz="8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l">
                        <a:spcAft>
                          <a:spcPts val="0"/>
                        </a:spcAft>
                      </a:pPr>
                      <a:r>
                        <a:rPr lang="en-GB" sz="800" dirty="0">
                          <a:effectLst/>
                          <a:latin typeface="Calibri"/>
                          <a:ea typeface="ＭＳ 明朝"/>
                          <a:cs typeface="Times New Roman"/>
                        </a:rPr>
                        <a:t>“I wear the chain I forged in life”  </a:t>
                      </a:r>
                      <a:r>
                        <a:rPr lang="en-GB" sz="800" i="1" dirty="0">
                          <a:effectLst/>
                          <a:latin typeface="Calibri"/>
                          <a:ea typeface="ＭＳ 明朝"/>
                          <a:cs typeface="Times New Roman"/>
                        </a:rPr>
                        <a:t>Jacob Marley</a:t>
                      </a:r>
                      <a:endParaRPr lang="en-GB" sz="800" dirty="0">
                        <a:effectLst/>
                        <a:latin typeface="Cambria"/>
                        <a:ea typeface="ＭＳ 明朝"/>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c>
                  <a:txBody>
                    <a:bodyPr/>
                    <a:lstStyle/>
                    <a:p>
                      <a:pPr algn="l">
                        <a:spcAft>
                          <a:spcPts val="0"/>
                        </a:spcAft>
                      </a:pPr>
                      <a:r>
                        <a:rPr lang="en-GB" sz="800">
                          <a:effectLst/>
                          <a:latin typeface="Calibri"/>
                          <a:ea typeface="ＭＳ 明朝"/>
                          <a:cs typeface="Times New Roman"/>
                        </a:rPr>
                        <a:t>A warning for Scrooge: Marley created his own eternal punishment through his greed. </a:t>
                      </a:r>
                      <a:endParaRPr lang="en-GB" sz="800">
                        <a:effectLst/>
                        <a:latin typeface="Cambria"/>
                        <a:ea typeface="ＭＳ 明朝"/>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r>
              <a:tr h="0">
                <a:tc vMerge="1">
                  <a:txBody>
                    <a:bodyPr/>
                    <a:lstStyle/>
                    <a:p>
                      <a:endParaRPr lang="en-US" sz="8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l">
                        <a:spcAft>
                          <a:spcPts val="0"/>
                        </a:spcAft>
                      </a:pPr>
                      <a:r>
                        <a:rPr lang="en-GB" sz="800" dirty="0">
                          <a:effectLst/>
                          <a:latin typeface="Calibri"/>
                          <a:ea typeface="ＭＳ 明朝"/>
                          <a:cs typeface="Times New Roman"/>
                        </a:rPr>
                        <a:t>“There is no light part of my penance”  </a:t>
                      </a:r>
                      <a:r>
                        <a:rPr lang="en-GB" sz="800" i="1" dirty="0">
                          <a:effectLst/>
                          <a:latin typeface="Calibri"/>
                          <a:ea typeface="ＭＳ 明朝"/>
                          <a:cs typeface="Times New Roman"/>
                        </a:rPr>
                        <a:t>Jacob Marley</a:t>
                      </a:r>
                      <a:endParaRPr lang="en-GB" sz="800" dirty="0">
                        <a:effectLst/>
                        <a:latin typeface="Cambria"/>
                        <a:ea typeface="ＭＳ 明朝"/>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c>
                  <a:txBody>
                    <a:bodyPr/>
                    <a:lstStyle/>
                    <a:p>
                      <a:pPr algn="l">
                        <a:spcAft>
                          <a:spcPts val="0"/>
                        </a:spcAft>
                      </a:pPr>
                      <a:r>
                        <a:rPr lang="en-GB" sz="800">
                          <a:effectLst/>
                          <a:latin typeface="Calibri"/>
                          <a:ea typeface="ＭＳ 明朝"/>
                          <a:cs typeface="Times New Roman"/>
                        </a:rPr>
                        <a:t>Penance = punishment</a:t>
                      </a:r>
                      <a:endParaRPr lang="en-GB" sz="800">
                        <a:effectLst/>
                        <a:latin typeface="Cambria"/>
                        <a:ea typeface="ＭＳ 明朝"/>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r>
              <a:tr h="0">
                <a:tc rowSpan="7">
                  <a:txBody>
                    <a:bodyPr/>
                    <a:lstStyle/>
                    <a:p>
                      <a:r>
                        <a:rPr lang="en-US" sz="900" b="1" dirty="0" smtClean="0"/>
                        <a:t>Stave Two Ghost of Christmas Past</a:t>
                      </a:r>
                      <a:endParaRPr lang="en-US" sz="9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c>
                  <a:txBody>
                    <a:bodyPr/>
                    <a:lstStyle/>
                    <a:p>
                      <a:pPr algn="l">
                        <a:spcAft>
                          <a:spcPts val="0"/>
                        </a:spcAft>
                      </a:pPr>
                      <a:r>
                        <a:rPr lang="en-GB" sz="800">
                          <a:effectLst/>
                          <a:latin typeface="Calibri"/>
                          <a:ea typeface="ＭＳ 明朝"/>
                          <a:cs typeface="Times New Roman"/>
                        </a:rPr>
                        <a:t>From the crown of its head there sprung a bright clear jet of light</a:t>
                      </a:r>
                      <a:endParaRPr lang="en-GB" sz="800">
                        <a:effectLst/>
                        <a:latin typeface="Cambria"/>
                        <a:ea typeface="ＭＳ 明朝"/>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c>
                  <a:txBody>
                    <a:bodyPr/>
                    <a:lstStyle/>
                    <a:p>
                      <a:pPr algn="l">
                        <a:spcAft>
                          <a:spcPts val="0"/>
                        </a:spcAft>
                      </a:pPr>
                      <a:r>
                        <a:rPr lang="en-GB" sz="800">
                          <a:effectLst/>
                          <a:latin typeface="Calibri"/>
                          <a:ea typeface="ＭＳ 明朝"/>
                          <a:cs typeface="Times New Roman"/>
                        </a:rPr>
                        <a:t>Refers to Ghost of Christmas Past. The light represents truth and enlightenment</a:t>
                      </a:r>
                      <a:endParaRPr lang="en-GB" sz="800">
                        <a:effectLst/>
                        <a:latin typeface="Cambria"/>
                        <a:ea typeface="ＭＳ 明朝"/>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r>
              <a:tr h="0">
                <a:tc vMerge="1">
                  <a:txBody>
                    <a:bodyPr/>
                    <a:lstStyle/>
                    <a:p>
                      <a:endParaRPr lang="en-US" sz="8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l">
                        <a:spcAft>
                          <a:spcPts val="0"/>
                        </a:spcAft>
                      </a:pPr>
                      <a:r>
                        <a:rPr lang="en-GB" sz="800">
                          <a:effectLst/>
                          <a:latin typeface="Calibri"/>
                          <a:ea typeface="ＭＳ 明朝"/>
                          <a:cs typeface="Times New Roman"/>
                        </a:rPr>
                        <a:t>“Your reclamation, then. Take heed!”  </a:t>
                      </a:r>
                      <a:r>
                        <a:rPr lang="en-GB" sz="800" i="1">
                          <a:effectLst/>
                          <a:latin typeface="Calibri"/>
                          <a:ea typeface="ＭＳ 明朝"/>
                          <a:cs typeface="Times New Roman"/>
                        </a:rPr>
                        <a:t>Ghost of Xmas Past</a:t>
                      </a:r>
                      <a:endParaRPr lang="en-GB" sz="800">
                        <a:effectLst/>
                        <a:latin typeface="Cambria"/>
                        <a:ea typeface="ＭＳ 明朝"/>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c>
                  <a:txBody>
                    <a:bodyPr/>
                    <a:lstStyle/>
                    <a:p>
                      <a:pPr algn="l">
                        <a:spcAft>
                          <a:spcPts val="0"/>
                        </a:spcAft>
                      </a:pPr>
                      <a:r>
                        <a:rPr lang="en-GB" sz="800">
                          <a:effectLst/>
                          <a:latin typeface="Calibri"/>
                          <a:ea typeface="ＭＳ 明朝"/>
                          <a:cs typeface="Times New Roman"/>
                        </a:rPr>
                        <a:t>Reclamation = recovery / change</a:t>
                      </a:r>
                      <a:endParaRPr lang="en-GB" sz="800">
                        <a:effectLst/>
                        <a:latin typeface="Cambria"/>
                        <a:ea typeface="ＭＳ 明朝"/>
                        <a:cs typeface="Times New Roman"/>
                      </a:endParaRPr>
                    </a:p>
                    <a:p>
                      <a:pPr algn="l">
                        <a:spcAft>
                          <a:spcPts val="0"/>
                        </a:spcAft>
                      </a:pPr>
                      <a:r>
                        <a:rPr lang="en-GB" sz="800">
                          <a:effectLst/>
                          <a:latin typeface="Calibri"/>
                          <a:ea typeface="ＭＳ 明朝"/>
                          <a:cs typeface="Times New Roman"/>
                        </a:rPr>
                        <a:t>Take heed = listen and learn</a:t>
                      </a:r>
                      <a:endParaRPr lang="en-GB" sz="800">
                        <a:effectLst/>
                        <a:latin typeface="Cambria"/>
                        <a:ea typeface="ＭＳ 明朝"/>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r>
              <a:tr h="0">
                <a:tc vMerge="1">
                  <a:txBody>
                    <a:bodyPr/>
                    <a:lstStyle/>
                    <a:p>
                      <a:endParaRPr lang="en-US" sz="8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l">
                        <a:spcAft>
                          <a:spcPts val="0"/>
                        </a:spcAft>
                      </a:pPr>
                      <a:r>
                        <a:rPr lang="en-GB" sz="800">
                          <a:effectLst/>
                          <a:latin typeface="Calibri"/>
                          <a:ea typeface="ＭＳ 明朝"/>
                          <a:cs typeface="Times New Roman"/>
                        </a:rPr>
                        <a:t>“Your lip is trembling,” said the Ghost. “And what is that upon your cheek?”</a:t>
                      </a:r>
                      <a:endParaRPr lang="en-GB" sz="800">
                        <a:effectLst/>
                        <a:latin typeface="Cambria"/>
                        <a:ea typeface="ＭＳ 明朝"/>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c>
                  <a:txBody>
                    <a:bodyPr/>
                    <a:lstStyle/>
                    <a:p>
                      <a:pPr algn="l">
                        <a:spcAft>
                          <a:spcPts val="0"/>
                        </a:spcAft>
                      </a:pPr>
                      <a:r>
                        <a:rPr lang="en-GB" sz="800">
                          <a:effectLst/>
                          <a:latin typeface="Calibri"/>
                          <a:ea typeface="ＭＳ 明朝"/>
                          <a:cs typeface="Times New Roman"/>
                        </a:rPr>
                        <a:t>Scrooge visits his old schoolhouse and first shows emotion (self-pity).</a:t>
                      </a:r>
                      <a:endParaRPr lang="en-GB" sz="800">
                        <a:effectLst/>
                        <a:latin typeface="Cambria"/>
                        <a:ea typeface="ＭＳ 明朝"/>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r>
              <a:tr h="0">
                <a:tc vMerge="1">
                  <a:txBody>
                    <a:bodyPr/>
                    <a:lstStyle/>
                    <a:p>
                      <a:endParaRPr lang="en-US" sz="8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l">
                        <a:spcAft>
                          <a:spcPts val="0"/>
                        </a:spcAft>
                      </a:pPr>
                      <a:r>
                        <a:rPr lang="en-GB" sz="800">
                          <a:effectLst/>
                          <a:latin typeface="Calibri"/>
                          <a:ea typeface="ＭＳ 明朝"/>
                          <a:cs typeface="Times New Roman"/>
                        </a:rPr>
                        <a:t>A solitary child, neglected by his friends, is left there still</a:t>
                      </a:r>
                      <a:endParaRPr lang="en-GB" sz="800">
                        <a:effectLst/>
                        <a:latin typeface="Cambria"/>
                        <a:ea typeface="ＭＳ 明朝"/>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c>
                  <a:txBody>
                    <a:bodyPr/>
                    <a:lstStyle/>
                    <a:p>
                      <a:pPr algn="l">
                        <a:spcAft>
                          <a:spcPts val="0"/>
                        </a:spcAft>
                      </a:pPr>
                      <a:r>
                        <a:rPr lang="en-GB" sz="800">
                          <a:effectLst/>
                          <a:latin typeface="Calibri"/>
                          <a:ea typeface="ＭＳ 明朝"/>
                          <a:cs typeface="Times New Roman"/>
                        </a:rPr>
                        <a:t>Description of Scrooge as a child. How has his childhood affected him?</a:t>
                      </a:r>
                      <a:endParaRPr lang="en-GB" sz="800">
                        <a:effectLst/>
                        <a:latin typeface="Cambria"/>
                        <a:ea typeface="ＭＳ 明朝"/>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r>
              <a:tr h="0">
                <a:tc vMerge="1">
                  <a:txBody>
                    <a:bodyPr/>
                    <a:lstStyle/>
                    <a:p>
                      <a:endParaRPr lang="en-US" sz="8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l">
                        <a:spcAft>
                          <a:spcPts val="0"/>
                        </a:spcAft>
                      </a:pPr>
                      <a:r>
                        <a:rPr lang="en-GB" sz="800">
                          <a:effectLst/>
                          <a:latin typeface="Calibri"/>
                          <a:ea typeface="ＭＳ 明朝"/>
                          <a:cs typeface="Times New Roman"/>
                        </a:rPr>
                        <a:t>“He has the power to render us happy or unhappy […] The happiness he gives is quite as much as if it cost a fortune.”</a:t>
                      </a:r>
                      <a:endParaRPr lang="en-GB" sz="800">
                        <a:effectLst/>
                        <a:latin typeface="Cambria"/>
                        <a:ea typeface="ＭＳ 明朝"/>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c>
                  <a:txBody>
                    <a:bodyPr/>
                    <a:lstStyle/>
                    <a:p>
                      <a:pPr algn="l">
                        <a:spcAft>
                          <a:spcPts val="0"/>
                        </a:spcAft>
                      </a:pPr>
                      <a:r>
                        <a:rPr lang="en-GB" sz="800">
                          <a:effectLst/>
                          <a:latin typeface="Calibri"/>
                          <a:ea typeface="ＭＳ 明朝"/>
                          <a:cs typeface="Times New Roman"/>
                        </a:rPr>
                        <a:t>Scrooge speaking of Fezziwig’s generosity. He realises how an employer can affect his employees.</a:t>
                      </a:r>
                      <a:endParaRPr lang="en-GB" sz="800">
                        <a:effectLst/>
                        <a:latin typeface="Cambria"/>
                        <a:ea typeface="ＭＳ 明朝"/>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r>
              <a:tr h="0">
                <a:tc vMerge="1">
                  <a:txBody>
                    <a:bodyPr/>
                    <a:lstStyle/>
                    <a:p>
                      <a:endParaRPr lang="en-US" sz="8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l">
                        <a:spcAft>
                          <a:spcPts val="0"/>
                        </a:spcAft>
                      </a:pPr>
                      <a:r>
                        <a:rPr lang="en-GB" sz="800">
                          <a:effectLst/>
                          <a:latin typeface="Calibri"/>
                          <a:ea typeface="ＭＳ 明朝"/>
                          <a:cs typeface="Times New Roman"/>
                        </a:rPr>
                        <a:t>“I have seen your nobler aspirations fall off one by one, until the master passion, Gain, engrosses you.”</a:t>
                      </a:r>
                      <a:endParaRPr lang="en-GB" sz="800">
                        <a:effectLst/>
                        <a:latin typeface="Cambria"/>
                        <a:ea typeface="ＭＳ 明朝"/>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c>
                  <a:txBody>
                    <a:bodyPr/>
                    <a:lstStyle/>
                    <a:p>
                      <a:pPr algn="l">
                        <a:spcAft>
                          <a:spcPts val="0"/>
                        </a:spcAft>
                      </a:pPr>
                      <a:r>
                        <a:rPr lang="en-GB" sz="800">
                          <a:effectLst/>
                          <a:latin typeface="Calibri"/>
                          <a:ea typeface="ＭＳ 明朝"/>
                          <a:cs typeface="Times New Roman"/>
                        </a:rPr>
                        <a:t>Scrooge’s ex-fiancée (Belle) when she leaves him, because he is obsessed with ‘Gain’.</a:t>
                      </a:r>
                      <a:endParaRPr lang="en-GB" sz="800">
                        <a:effectLst/>
                        <a:latin typeface="Cambria"/>
                        <a:ea typeface="ＭＳ 明朝"/>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r>
              <a:tr h="0">
                <a:tc vMerge="1">
                  <a:txBody>
                    <a:bodyPr/>
                    <a:lstStyle/>
                    <a:p>
                      <a:endParaRPr lang="en-US" sz="8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l">
                        <a:spcAft>
                          <a:spcPts val="0"/>
                        </a:spcAft>
                        <a:tabLst>
                          <a:tab pos="1900555" algn="l"/>
                        </a:tabLst>
                      </a:pPr>
                      <a:r>
                        <a:rPr lang="en-GB" sz="800" dirty="0">
                          <a:effectLst/>
                          <a:latin typeface="Calibri"/>
                          <a:ea typeface="ＭＳ 明朝"/>
                          <a:cs typeface="Times New Roman"/>
                        </a:rPr>
                        <a:t>“Remove me!” Scrooge exclaimed. “I cannot bear it!”</a:t>
                      </a:r>
                      <a:endParaRPr lang="en-GB" sz="800" dirty="0">
                        <a:effectLst/>
                        <a:latin typeface="Cambria"/>
                        <a:ea typeface="ＭＳ 明朝"/>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c>
                  <a:txBody>
                    <a:bodyPr/>
                    <a:lstStyle/>
                    <a:p>
                      <a:pPr algn="l">
                        <a:spcAft>
                          <a:spcPts val="0"/>
                        </a:spcAft>
                      </a:pPr>
                      <a:r>
                        <a:rPr lang="en-GB" sz="800">
                          <a:effectLst/>
                          <a:latin typeface="Calibri"/>
                          <a:ea typeface="ＭＳ 明朝"/>
                          <a:cs typeface="Times New Roman"/>
                        </a:rPr>
                        <a:t>Scrooge, just before extinguishing the ghost’s light (he can’t bear the truth).</a:t>
                      </a:r>
                      <a:endParaRPr lang="en-GB" sz="800">
                        <a:effectLst/>
                        <a:latin typeface="Cambria"/>
                        <a:ea typeface="ＭＳ 明朝"/>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r>
              <a:tr h="0">
                <a:tc rowSpan="6">
                  <a:txBody>
                    <a:bodyPr/>
                    <a:lstStyle/>
                    <a:p>
                      <a:r>
                        <a:rPr lang="en-US" sz="900" b="1" dirty="0" smtClean="0"/>
                        <a:t>Stave Three Ghost of Christmas Present</a:t>
                      </a:r>
                      <a:endParaRPr lang="en-US" sz="9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c>
                  <a:txBody>
                    <a:bodyPr/>
                    <a:lstStyle/>
                    <a:p>
                      <a:pPr algn="l">
                        <a:spcAft>
                          <a:spcPts val="0"/>
                        </a:spcAft>
                      </a:pPr>
                      <a:r>
                        <a:rPr lang="en-GB" sz="800">
                          <a:effectLst/>
                          <a:latin typeface="Calibri"/>
                          <a:ea typeface="ＭＳ 明朝"/>
                          <a:cs typeface="Times New Roman"/>
                        </a:rPr>
                        <a:t>Scrooge entered timidly, and hung his head before this Spirit</a:t>
                      </a:r>
                      <a:endParaRPr lang="en-GB" sz="800">
                        <a:effectLst/>
                        <a:latin typeface="Cambria"/>
                        <a:ea typeface="ＭＳ 明朝"/>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c>
                  <a:txBody>
                    <a:bodyPr/>
                    <a:lstStyle/>
                    <a:p>
                      <a:pPr algn="l">
                        <a:spcAft>
                          <a:spcPts val="0"/>
                        </a:spcAft>
                      </a:pPr>
                      <a:r>
                        <a:rPr lang="en-GB" sz="800">
                          <a:effectLst/>
                          <a:latin typeface="Calibri"/>
                          <a:ea typeface="ＭＳ 明朝"/>
                          <a:cs typeface="Times New Roman"/>
                        </a:rPr>
                        <a:t>Scrooge is more subdued when he meets the second ghost (Ghost of Xmas Present).</a:t>
                      </a:r>
                      <a:endParaRPr lang="en-GB" sz="800">
                        <a:effectLst/>
                        <a:latin typeface="Cambria"/>
                        <a:ea typeface="ＭＳ 明朝"/>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r>
              <a:tr h="0">
                <a:tc vMerge="1">
                  <a:txBody>
                    <a:bodyPr/>
                    <a:lstStyle/>
                    <a:p>
                      <a:endParaRPr lang="en-US" sz="8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l">
                        <a:spcAft>
                          <a:spcPts val="0"/>
                        </a:spcAft>
                      </a:pPr>
                      <a:r>
                        <a:rPr lang="en-GB" sz="800">
                          <a:effectLst/>
                          <a:latin typeface="Calibri"/>
                          <a:ea typeface="ＭＳ 明朝"/>
                          <a:cs typeface="Times New Roman"/>
                        </a:rPr>
                        <a:t>“Oh no, kind Spirit! Say he will be spared”</a:t>
                      </a:r>
                      <a:endParaRPr lang="en-GB" sz="800">
                        <a:effectLst/>
                        <a:latin typeface="Cambria"/>
                        <a:ea typeface="ＭＳ 明朝"/>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c>
                  <a:txBody>
                    <a:bodyPr/>
                    <a:lstStyle/>
                    <a:p>
                      <a:pPr algn="l">
                        <a:spcAft>
                          <a:spcPts val="0"/>
                        </a:spcAft>
                      </a:pPr>
                      <a:r>
                        <a:rPr lang="en-GB" sz="800">
                          <a:effectLst/>
                          <a:latin typeface="Calibri"/>
                          <a:ea typeface="ＭＳ 明朝"/>
                          <a:cs typeface="Times New Roman"/>
                        </a:rPr>
                        <a:t>Scrooge shows concern and sympathy for Tiny Tim.</a:t>
                      </a:r>
                      <a:endParaRPr lang="en-GB" sz="800">
                        <a:effectLst/>
                        <a:latin typeface="Cambria"/>
                        <a:ea typeface="ＭＳ 明朝"/>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r>
              <a:tr h="0">
                <a:tc vMerge="1">
                  <a:txBody>
                    <a:bodyPr/>
                    <a:lstStyle/>
                    <a:p>
                      <a:endParaRPr lang="en-US" sz="8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l">
                        <a:spcAft>
                          <a:spcPts val="0"/>
                        </a:spcAft>
                      </a:pPr>
                      <a:r>
                        <a:rPr lang="en-GB" sz="800" dirty="0">
                          <a:effectLst/>
                          <a:latin typeface="Calibri"/>
                          <a:ea typeface="ＭＳ 明朝"/>
                          <a:cs typeface="Times New Roman"/>
                        </a:rPr>
                        <a:t>“To hear the insect on the leaf pronouncing on the too much life amongst his hungry brother in the dust!”</a:t>
                      </a:r>
                      <a:endParaRPr lang="en-GB" sz="800" dirty="0">
                        <a:effectLst/>
                        <a:latin typeface="Cambria"/>
                        <a:ea typeface="ＭＳ 明朝"/>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c>
                  <a:txBody>
                    <a:bodyPr/>
                    <a:lstStyle/>
                    <a:p>
                      <a:pPr algn="l">
                        <a:spcAft>
                          <a:spcPts val="0"/>
                        </a:spcAft>
                      </a:pPr>
                      <a:r>
                        <a:rPr lang="en-GB" sz="800" dirty="0">
                          <a:effectLst/>
                          <a:latin typeface="Calibri"/>
                          <a:ea typeface="ＭＳ 明朝"/>
                          <a:cs typeface="Times New Roman"/>
                        </a:rPr>
                        <a:t>The Ghost reminds Scrooge of his earlier words about decreasing the population of the poor. He compares Scrooge to an insect.</a:t>
                      </a:r>
                      <a:endParaRPr lang="en-GB" sz="800" dirty="0">
                        <a:effectLst/>
                        <a:latin typeface="Cambria"/>
                        <a:ea typeface="ＭＳ 明朝"/>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r>
              <a:tr h="0">
                <a:tc vMerge="1">
                  <a:txBody>
                    <a:bodyPr/>
                    <a:lstStyle/>
                    <a:p>
                      <a:endParaRPr lang="en-US" sz="8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l">
                        <a:spcAft>
                          <a:spcPts val="0"/>
                        </a:spcAft>
                      </a:pPr>
                      <a:r>
                        <a:rPr lang="en-GB" sz="800">
                          <a:effectLst/>
                          <a:latin typeface="Calibri"/>
                          <a:ea typeface="ＭＳ 明朝"/>
                          <a:cs typeface="Times New Roman"/>
                        </a:rPr>
                        <a:t>“I am sorry for him […] Who suffers by his ill whims? Himself, always.”</a:t>
                      </a:r>
                      <a:endParaRPr lang="en-GB" sz="800">
                        <a:effectLst/>
                        <a:latin typeface="Cambria"/>
                        <a:ea typeface="ＭＳ 明朝"/>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c>
                  <a:txBody>
                    <a:bodyPr/>
                    <a:lstStyle/>
                    <a:p>
                      <a:pPr algn="l">
                        <a:spcAft>
                          <a:spcPts val="0"/>
                        </a:spcAft>
                      </a:pPr>
                      <a:r>
                        <a:rPr lang="en-GB" sz="800">
                          <a:effectLst/>
                          <a:latin typeface="Calibri"/>
                          <a:ea typeface="ＭＳ 明朝"/>
                          <a:cs typeface="Times New Roman"/>
                        </a:rPr>
                        <a:t>Fred discusses his Uncle Scrooge with the family.</a:t>
                      </a:r>
                      <a:endParaRPr lang="en-GB" sz="800">
                        <a:effectLst/>
                        <a:latin typeface="Cambria"/>
                        <a:ea typeface="ＭＳ 明朝"/>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r>
              <a:tr h="0">
                <a:tc vMerge="1">
                  <a:txBody>
                    <a:bodyPr/>
                    <a:lstStyle/>
                    <a:p>
                      <a:endParaRPr lang="en-US" sz="8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l">
                        <a:spcAft>
                          <a:spcPts val="0"/>
                        </a:spcAft>
                      </a:pPr>
                      <a:r>
                        <a:rPr lang="en-GB" sz="800">
                          <a:effectLst/>
                          <a:latin typeface="Calibri"/>
                          <a:ea typeface="ＭＳ 明朝"/>
                          <a:cs typeface="Times New Roman"/>
                        </a:rPr>
                        <a:t>Uncle Scrooge had imperceptibly become so gay and light of heart</a:t>
                      </a:r>
                      <a:endParaRPr lang="en-GB" sz="800">
                        <a:effectLst/>
                        <a:latin typeface="Cambria"/>
                        <a:ea typeface="ＭＳ 明朝"/>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c>
                  <a:txBody>
                    <a:bodyPr/>
                    <a:lstStyle/>
                    <a:p>
                      <a:pPr algn="l">
                        <a:spcAft>
                          <a:spcPts val="0"/>
                        </a:spcAft>
                      </a:pPr>
                      <a:r>
                        <a:rPr lang="en-GB" sz="800">
                          <a:effectLst/>
                          <a:latin typeface="Calibri"/>
                          <a:ea typeface="ＭＳ 明朝"/>
                          <a:cs typeface="Times New Roman"/>
                        </a:rPr>
                        <a:t>Scrooge is delighted that his family even speak of him.</a:t>
                      </a:r>
                      <a:endParaRPr lang="en-GB" sz="800">
                        <a:effectLst/>
                        <a:latin typeface="Cambria"/>
                        <a:ea typeface="ＭＳ 明朝"/>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r>
              <a:tr h="0">
                <a:tc vMerge="1">
                  <a:txBody>
                    <a:bodyPr/>
                    <a:lstStyle/>
                    <a:p>
                      <a:endParaRPr lang="en-US" sz="8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l">
                        <a:spcAft>
                          <a:spcPts val="0"/>
                        </a:spcAft>
                      </a:pPr>
                      <a:r>
                        <a:rPr lang="en-GB" sz="800">
                          <a:effectLst/>
                          <a:latin typeface="Calibri"/>
                          <a:ea typeface="ＭＳ 明朝"/>
                          <a:cs typeface="Times New Roman"/>
                        </a:rPr>
                        <a:t>“This boy is Ignorance. This girl is Want. Beware them both.”</a:t>
                      </a:r>
                      <a:endParaRPr lang="en-GB" sz="800">
                        <a:effectLst/>
                        <a:latin typeface="Cambria"/>
                        <a:ea typeface="ＭＳ 明朝"/>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c>
                  <a:txBody>
                    <a:bodyPr/>
                    <a:lstStyle/>
                    <a:p>
                      <a:pPr algn="l">
                        <a:spcAft>
                          <a:spcPts val="0"/>
                        </a:spcAft>
                      </a:pPr>
                      <a:r>
                        <a:rPr lang="en-GB" sz="800">
                          <a:effectLst/>
                          <a:latin typeface="Calibri"/>
                          <a:ea typeface="ＭＳ 明朝"/>
                          <a:cs typeface="Times New Roman"/>
                        </a:rPr>
                        <a:t>The ghost warns Scrooge with </a:t>
                      </a:r>
                      <a:r>
                        <a:rPr lang="en-GB" sz="800" b="1" u="sng">
                          <a:effectLst/>
                          <a:latin typeface="Calibri"/>
                          <a:ea typeface="ＭＳ 明朝"/>
                          <a:cs typeface="Times New Roman"/>
                        </a:rPr>
                        <a:t>personification</a:t>
                      </a:r>
                      <a:r>
                        <a:rPr lang="en-GB" sz="800">
                          <a:effectLst/>
                          <a:latin typeface="Calibri"/>
                          <a:ea typeface="ＭＳ 明朝"/>
                          <a:cs typeface="Times New Roman"/>
                        </a:rPr>
                        <a:t> / </a:t>
                      </a:r>
                      <a:r>
                        <a:rPr lang="en-GB" sz="800" b="1" u="sng">
                          <a:effectLst/>
                          <a:latin typeface="Calibri"/>
                          <a:ea typeface="ＭＳ 明朝"/>
                          <a:cs typeface="Times New Roman"/>
                        </a:rPr>
                        <a:t>symbols</a:t>
                      </a:r>
                      <a:r>
                        <a:rPr lang="en-GB" sz="800" b="1">
                          <a:effectLst/>
                          <a:latin typeface="Calibri"/>
                          <a:ea typeface="ＭＳ 明朝"/>
                          <a:cs typeface="Times New Roman"/>
                        </a:rPr>
                        <a:t> </a:t>
                      </a:r>
                      <a:r>
                        <a:rPr lang="en-GB" sz="800">
                          <a:effectLst/>
                          <a:latin typeface="Calibri"/>
                          <a:ea typeface="ＭＳ 明朝"/>
                          <a:cs typeface="Times New Roman"/>
                        </a:rPr>
                        <a:t>of mankind’s faults. </a:t>
                      </a:r>
                      <a:endParaRPr lang="en-GB" sz="800">
                        <a:effectLst/>
                        <a:latin typeface="Cambria"/>
                        <a:ea typeface="ＭＳ 明朝"/>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r>
              <a:tr h="0">
                <a:tc rowSpan="4">
                  <a:txBody>
                    <a:bodyPr/>
                    <a:lstStyle/>
                    <a:p>
                      <a:r>
                        <a:rPr lang="en-US" sz="900" b="1" dirty="0" smtClean="0"/>
                        <a:t>Stave Four Ghost of Christmas Yet To</a:t>
                      </a:r>
                      <a:r>
                        <a:rPr lang="en-US" sz="900" b="1" baseline="0" dirty="0" smtClean="0"/>
                        <a:t> Come</a:t>
                      </a:r>
                      <a:endParaRPr lang="en-US" sz="9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c>
                  <a:txBody>
                    <a:bodyPr/>
                    <a:lstStyle/>
                    <a:p>
                      <a:pPr algn="l">
                        <a:spcAft>
                          <a:spcPts val="0"/>
                        </a:spcAft>
                      </a:pPr>
                      <a:r>
                        <a:rPr lang="en-GB" sz="800">
                          <a:effectLst/>
                          <a:latin typeface="Calibri"/>
                          <a:ea typeface="ＭＳ 明朝"/>
                          <a:cs typeface="Times New Roman"/>
                        </a:rPr>
                        <a:t>plundered and bereft, unwatched, unwept, uncared for, was the body of this man</a:t>
                      </a:r>
                      <a:endParaRPr lang="en-GB" sz="800">
                        <a:effectLst/>
                        <a:latin typeface="Cambria"/>
                        <a:ea typeface="ＭＳ 明朝"/>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c>
                  <a:txBody>
                    <a:bodyPr/>
                    <a:lstStyle/>
                    <a:p>
                      <a:pPr algn="l">
                        <a:spcAft>
                          <a:spcPts val="0"/>
                        </a:spcAft>
                      </a:pPr>
                      <a:r>
                        <a:rPr lang="en-GB" sz="800">
                          <a:effectLst/>
                          <a:latin typeface="Calibri"/>
                          <a:ea typeface="ＭＳ 明朝"/>
                          <a:cs typeface="Times New Roman"/>
                        </a:rPr>
                        <a:t>Description of the man on the deathbed.</a:t>
                      </a:r>
                      <a:endParaRPr lang="en-GB" sz="800">
                        <a:effectLst/>
                        <a:latin typeface="Cambria"/>
                        <a:ea typeface="ＭＳ 明朝"/>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r>
              <a:tr h="0">
                <a:tc vMerge="1">
                  <a:txBody>
                    <a:bodyPr/>
                    <a:lstStyle/>
                    <a:p>
                      <a:endParaRPr lang="en-US" sz="8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l">
                        <a:spcAft>
                          <a:spcPts val="0"/>
                        </a:spcAft>
                      </a:pPr>
                      <a:r>
                        <a:rPr lang="en-GB" sz="800">
                          <a:effectLst/>
                          <a:latin typeface="Calibri"/>
                          <a:ea typeface="ＭＳ 明朝"/>
                          <a:cs typeface="Times New Roman"/>
                        </a:rPr>
                        <a:t>Avarice, hard dealing, griping cares? They have brought him to a rich end, truly!</a:t>
                      </a:r>
                      <a:endParaRPr lang="en-GB" sz="800">
                        <a:effectLst/>
                        <a:latin typeface="Cambria"/>
                        <a:ea typeface="ＭＳ 明朝"/>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c>
                  <a:txBody>
                    <a:bodyPr/>
                    <a:lstStyle/>
                    <a:p>
                      <a:pPr algn="l">
                        <a:spcAft>
                          <a:spcPts val="0"/>
                        </a:spcAft>
                      </a:pPr>
                      <a:r>
                        <a:rPr lang="en-GB" sz="800">
                          <a:effectLst/>
                          <a:latin typeface="Calibri"/>
                          <a:ea typeface="ＭＳ 明朝"/>
                          <a:cs typeface="Times New Roman"/>
                        </a:rPr>
                        <a:t>Scrooge’s </a:t>
                      </a:r>
                      <a:r>
                        <a:rPr lang="en-GB" sz="800" b="1" u="sng">
                          <a:effectLst/>
                          <a:latin typeface="Calibri"/>
                          <a:ea typeface="ＭＳ 明朝"/>
                          <a:cs typeface="Times New Roman"/>
                        </a:rPr>
                        <a:t>ironic</a:t>
                      </a:r>
                      <a:r>
                        <a:rPr lang="en-GB" sz="800">
                          <a:effectLst/>
                          <a:latin typeface="Calibri"/>
                          <a:ea typeface="ＭＳ 明朝"/>
                          <a:cs typeface="Times New Roman"/>
                        </a:rPr>
                        <a:t> statement about the dead man, before he realises that he is looking at himself.</a:t>
                      </a:r>
                      <a:endParaRPr lang="en-GB" sz="800">
                        <a:effectLst/>
                        <a:latin typeface="Cambria"/>
                        <a:ea typeface="ＭＳ 明朝"/>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r>
              <a:tr h="0">
                <a:tc vMerge="1">
                  <a:txBody>
                    <a:bodyPr/>
                    <a:lstStyle/>
                    <a:p>
                      <a:endParaRPr lang="en-US" sz="8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l">
                        <a:spcAft>
                          <a:spcPts val="0"/>
                        </a:spcAft>
                      </a:pPr>
                      <a:r>
                        <a:rPr lang="en-GB" sz="800">
                          <a:effectLst/>
                          <a:latin typeface="Calibri"/>
                          <a:ea typeface="ＭＳ 明朝"/>
                          <a:cs typeface="Times New Roman"/>
                        </a:rPr>
                        <a:t>“Are these the shadows of the things that Will be, or are they the shadows of the things that May be only?”</a:t>
                      </a:r>
                      <a:endParaRPr lang="en-GB" sz="800">
                        <a:effectLst/>
                        <a:latin typeface="Cambria"/>
                        <a:ea typeface="ＭＳ 明朝"/>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c>
                  <a:txBody>
                    <a:bodyPr/>
                    <a:lstStyle/>
                    <a:p>
                      <a:pPr algn="l">
                        <a:spcAft>
                          <a:spcPts val="0"/>
                        </a:spcAft>
                      </a:pPr>
                      <a:r>
                        <a:rPr lang="en-GB" sz="800">
                          <a:effectLst/>
                          <a:latin typeface="Calibri"/>
                          <a:ea typeface="ＭＳ 明朝"/>
                          <a:cs typeface="Times New Roman"/>
                        </a:rPr>
                        <a:t>Scrooge asks the ghost if it too late for him to </a:t>
                      </a:r>
                      <a:r>
                        <a:rPr lang="en-GB" sz="800" b="1">
                          <a:effectLst/>
                          <a:latin typeface="Calibri"/>
                          <a:ea typeface="ＭＳ 明朝"/>
                          <a:cs typeface="Times New Roman"/>
                        </a:rPr>
                        <a:t>transform</a:t>
                      </a:r>
                      <a:r>
                        <a:rPr lang="en-GB" sz="800">
                          <a:effectLst/>
                          <a:latin typeface="Calibri"/>
                          <a:ea typeface="ＭＳ 明朝"/>
                          <a:cs typeface="Times New Roman"/>
                        </a:rPr>
                        <a:t> and alter his future.</a:t>
                      </a:r>
                      <a:endParaRPr lang="en-GB" sz="800">
                        <a:effectLst/>
                        <a:latin typeface="Cambria"/>
                        <a:ea typeface="ＭＳ 明朝"/>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r>
              <a:tr h="0">
                <a:tc vMerge="1">
                  <a:txBody>
                    <a:bodyPr/>
                    <a:lstStyle/>
                    <a:p>
                      <a:endParaRPr lang="en-US" sz="8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l">
                        <a:spcAft>
                          <a:spcPts val="0"/>
                        </a:spcAft>
                      </a:pPr>
                      <a:r>
                        <a:rPr lang="en-GB" sz="800">
                          <a:effectLst/>
                          <a:latin typeface="Calibri"/>
                          <a:ea typeface="ＭＳ 明朝"/>
                          <a:cs typeface="Times New Roman"/>
                        </a:rPr>
                        <a:t>“Men’s courses will foreshadow certain ends”</a:t>
                      </a:r>
                      <a:endParaRPr lang="en-GB" sz="800">
                        <a:effectLst/>
                        <a:latin typeface="Cambria"/>
                        <a:ea typeface="ＭＳ 明朝"/>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c>
                  <a:txBody>
                    <a:bodyPr/>
                    <a:lstStyle/>
                    <a:p>
                      <a:pPr algn="l">
                        <a:spcAft>
                          <a:spcPts val="0"/>
                        </a:spcAft>
                      </a:pPr>
                      <a:r>
                        <a:rPr lang="en-GB" sz="800">
                          <a:effectLst/>
                          <a:latin typeface="Calibri"/>
                          <a:ea typeface="ＭＳ 明朝"/>
                          <a:cs typeface="Times New Roman"/>
                        </a:rPr>
                        <a:t>Scrooge realises that his past behaviour will determine his future</a:t>
                      </a:r>
                      <a:endParaRPr lang="en-GB" sz="800">
                        <a:effectLst/>
                        <a:latin typeface="Cambria"/>
                        <a:ea typeface="ＭＳ 明朝"/>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r>
              <a:tr h="0">
                <a:tc rowSpan="2">
                  <a:txBody>
                    <a:bodyPr/>
                    <a:lstStyle/>
                    <a:p>
                      <a:r>
                        <a:rPr lang="en-US" sz="900" b="1" dirty="0" smtClean="0"/>
                        <a:t>Stave Five</a:t>
                      </a:r>
                      <a:endParaRPr lang="en-US" sz="9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c>
                  <a:txBody>
                    <a:bodyPr/>
                    <a:lstStyle/>
                    <a:p>
                      <a:pPr algn="l">
                        <a:spcAft>
                          <a:spcPts val="0"/>
                        </a:spcAft>
                      </a:pPr>
                      <a:r>
                        <a:rPr lang="en-GB" sz="800">
                          <a:effectLst/>
                          <a:latin typeface="Calibri"/>
                          <a:ea typeface="ＭＳ 明朝"/>
                          <a:cs typeface="Times New Roman"/>
                        </a:rPr>
                        <a:t>“I don’t know how long I have been among the Spirits. I don’t know anything. I’m quite a baby.”</a:t>
                      </a:r>
                      <a:endParaRPr lang="en-GB" sz="800">
                        <a:effectLst/>
                        <a:latin typeface="Cambria"/>
                        <a:ea typeface="ＭＳ 明朝"/>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c>
                  <a:txBody>
                    <a:bodyPr/>
                    <a:lstStyle/>
                    <a:p>
                      <a:pPr algn="l">
                        <a:spcAft>
                          <a:spcPts val="0"/>
                        </a:spcAft>
                      </a:pPr>
                      <a:r>
                        <a:rPr lang="en-GB" sz="800">
                          <a:effectLst/>
                          <a:latin typeface="Calibri"/>
                          <a:ea typeface="ＭＳ 明朝"/>
                          <a:cs typeface="Times New Roman"/>
                        </a:rPr>
                        <a:t>Scrooge discards logic and is now carefree. He is a </a:t>
                      </a:r>
                      <a:r>
                        <a:rPr lang="en-GB" sz="800" b="1" u="sng">
                          <a:effectLst/>
                          <a:latin typeface="Calibri"/>
                          <a:ea typeface="ＭＳ 明朝"/>
                          <a:cs typeface="Times New Roman"/>
                        </a:rPr>
                        <a:t>transformed</a:t>
                      </a:r>
                      <a:r>
                        <a:rPr lang="en-GB" sz="800" b="1">
                          <a:effectLst/>
                          <a:latin typeface="Calibri"/>
                          <a:ea typeface="ＭＳ 明朝"/>
                          <a:cs typeface="Times New Roman"/>
                        </a:rPr>
                        <a:t> </a:t>
                      </a:r>
                      <a:r>
                        <a:rPr lang="en-GB" sz="800" b="1" u="sng">
                          <a:effectLst/>
                          <a:latin typeface="Calibri"/>
                          <a:ea typeface="ＭＳ 明朝"/>
                          <a:cs typeface="Times New Roman"/>
                        </a:rPr>
                        <a:t>character</a:t>
                      </a:r>
                      <a:r>
                        <a:rPr lang="en-GB" sz="800" b="1">
                          <a:effectLst/>
                          <a:latin typeface="Calibri"/>
                          <a:ea typeface="ＭＳ 明朝"/>
                          <a:cs typeface="Times New Roman"/>
                        </a:rPr>
                        <a:t>.</a:t>
                      </a:r>
                      <a:endParaRPr lang="en-GB" sz="800">
                        <a:effectLst/>
                        <a:latin typeface="Cambria"/>
                        <a:ea typeface="ＭＳ 明朝"/>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r>
              <a:tr h="0">
                <a:tc vMerge="1">
                  <a:txBody>
                    <a:bodyPr/>
                    <a:lstStyle/>
                    <a:p>
                      <a:endParaRPr lang="en-US" sz="8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l">
                        <a:spcAft>
                          <a:spcPts val="0"/>
                        </a:spcAft>
                      </a:pPr>
                      <a:r>
                        <a:rPr lang="en-GB" sz="800" dirty="0">
                          <a:effectLst/>
                          <a:latin typeface="Calibri"/>
                          <a:ea typeface="ＭＳ 明朝"/>
                          <a:cs typeface="Times New Roman"/>
                        </a:rPr>
                        <a:t>Scrooge </a:t>
                      </a:r>
                      <a:r>
                        <a:rPr lang="en-GB" sz="800" dirty="0" smtClean="0">
                          <a:effectLst/>
                          <a:latin typeface="Calibri"/>
                          <a:ea typeface="ＭＳ 明朝"/>
                          <a:cs typeface="Times New Roman"/>
                        </a:rPr>
                        <a:t>regarded everyone </a:t>
                      </a:r>
                      <a:r>
                        <a:rPr lang="en-GB" sz="800" dirty="0">
                          <a:effectLst/>
                          <a:latin typeface="Calibri"/>
                          <a:ea typeface="ＭＳ 明朝"/>
                          <a:cs typeface="Times New Roman"/>
                        </a:rPr>
                        <a:t>with a delighted smile.</a:t>
                      </a:r>
                      <a:endParaRPr lang="en-GB" sz="800" dirty="0">
                        <a:effectLst/>
                        <a:latin typeface="Cambria"/>
                        <a:ea typeface="ＭＳ 明朝"/>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c>
                  <a:txBody>
                    <a:bodyPr/>
                    <a:lstStyle/>
                    <a:p>
                      <a:pPr algn="l">
                        <a:spcAft>
                          <a:spcPts val="0"/>
                        </a:spcAft>
                      </a:pPr>
                      <a:r>
                        <a:rPr lang="en-GB" sz="800" dirty="0">
                          <a:effectLst/>
                          <a:latin typeface="Calibri"/>
                          <a:ea typeface="ＭＳ 明朝"/>
                          <a:cs typeface="Times New Roman"/>
                        </a:rPr>
                        <a:t>He spreads good-will instead of fear and hatred.</a:t>
                      </a:r>
                      <a:endParaRPr lang="en-GB" sz="800" dirty="0">
                        <a:effectLst/>
                        <a:latin typeface="Cambria"/>
                        <a:ea typeface="ＭＳ 明朝"/>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20000"/>
                        <a:lumOff val="80000"/>
                      </a:schemeClr>
                    </a:solidFill>
                  </a:tcPr>
                </a:tc>
              </a:tr>
            </a:tbl>
          </a:graphicData>
        </a:graphic>
      </p:graphicFrame>
      <p:pic>
        <p:nvPicPr>
          <p:cNvPr id="15" name="Picture 14"/>
          <p:cNvPicPr>
            <a:picLocks noChangeAspect="1"/>
          </p:cNvPicPr>
          <p:nvPr/>
        </p:nvPicPr>
        <p:blipFill rotWithShape="1">
          <a:blip r:embed="rId2"/>
          <a:srcRect l="19387" r="7079" b="7270"/>
          <a:stretch/>
        </p:blipFill>
        <p:spPr>
          <a:xfrm>
            <a:off x="484889" y="6174989"/>
            <a:ext cx="243430" cy="413499"/>
          </a:xfrm>
          <a:prstGeom prst="rect">
            <a:avLst/>
          </a:prstGeom>
          <a:ln>
            <a:solidFill>
              <a:srgbClr val="000000"/>
            </a:solidFill>
          </a:ln>
        </p:spPr>
      </p:pic>
      <p:pic>
        <p:nvPicPr>
          <p:cNvPr id="12" name="Picture 11"/>
          <p:cNvPicPr>
            <a:picLocks noChangeAspect="1"/>
          </p:cNvPicPr>
          <p:nvPr/>
        </p:nvPicPr>
        <p:blipFill rotWithShape="1">
          <a:blip r:embed="rId3"/>
          <a:srcRect l="5659" t="3893" r="10671" b="5520"/>
          <a:stretch/>
        </p:blipFill>
        <p:spPr>
          <a:xfrm>
            <a:off x="401509" y="1835787"/>
            <a:ext cx="348916" cy="666642"/>
          </a:xfrm>
          <a:prstGeom prst="rect">
            <a:avLst/>
          </a:prstGeom>
        </p:spPr>
      </p:pic>
      <p:pic>
        <p:nvPicPr>
          <p:cNvPr id="13" name="Picture 12"/>
          <p:cNvPicPr>
            <a:picLocks noChangeAspect="1"/>
          </p:cNvPicPr>
          <p:nvPr/>
        </p:nvPicPr>
        <p:blipFill rotWithShape="1">
          <a:blip r:embed="rId4"/>
          <a:srcRect l="13638" r="13632" b="19923"/>
          <a:stretch/>
        </p:blipFill>
        <p:spPr>
          <a:xfrm>
            <a:off x="184797" y="3193396"/>
            <a:ext cx="487496" cy="634945"/>
          </a:xfrm>
          <a:prstGeom prst="rect">
            <a:avLst/>
          </a:prstGeom>
        </p:spPr>
      </p:pic>
      <p:pic>
        <p:nvPicPr>
          <p:cNvPr id="14" name="Picture 13"/>
          <p:cNvPicPr>
            <a:picLocks noChangeAspect="1"/>
          </p:cNvPicPr>
          <p:nvPr/>
        </p:nvPicPr>
        <p:blipFill rotWithShape="1">
          <a:blip r:embed="rId5"/>
          <a:srcRect l="18944" r="7615" b="20357"/>
          <a:stretch/>
        </p:blipFill>
        <p:spPr>
          <a:xfrm>
            <a:off x="140062" y="4862024"/>
            <a:ext cx="494882" cy="652084"/>
          </a:xfrm>
          <a:prstGeom prst="rect">
            <a:avLst/>
          </a:prstGeom>
        </p:spPr>
      </p:pic>
      <p:sp>
        <p:nvSpPr>
          <p:cNvPr id="21" name="TextBox 20"/>
          <p:cNvSpPr txBox="1"/>
          <p:nvPr/>
        </p:nvSpPr>
        <p:spPr>
          <a:xfrm>
            <a:off x="4380525" y="0"/>
            <a:ext cx="3668385" cy="276999"/>
          </a:xfrm>
          <a:prstGeom prst="rect">
            <a:avLst/>
          </a:prstGeom>
          <a:solidFill>
            <a:schemeClr val="accent2">
              <a:lumMod val="60000"/>
              <a:lumOff val="40000"/>
            </a:schemeClr>
          </a:solidFill>
          <a:ln w="28575">
            <a:solidFill>
              <a:schemeClr val="tx1"/>
            </a:solidFill>
          </a:ln>
        </p:spPr>
        <p:txBody>
          <a:bodyPr wrap="square" rtlCol="0">
            <a:spAutoFit/>
          </a:bodyPr>
          <a:lstStyle/>
          <a:p>
            <a:pPr algn="ctr"/>
            <a:r>
              <a:rPr lang="en-GB" sz="1200" b="1" dirty="0" smtClean="0">
                <a:latin typeface="Lucida Calligraphy" panose="03010101010101010101" pitchFamily="66" charset="0"/>
              </a:rPr>
              <a:t>A Christmas Carol – Knowledge Organiser</a:t>
            </a:r>
            <a:endParaRPr lang="en-GB" sz="1200" b="1" dirty="0">
              <a:latin typeface="Lucida Calligraphy" panose="03010101010101010101" pitchFamily="66" charset="0"/>
            </a:endParaRPr>
          </a:p>
        </p:txBody>
      </p:sp>
      <p:cxnSp>
        <p:nvCxnSpPr>
          <p:cNvPr id="4" name="Straight Connector 3"/>
          <p:cNvCxnSpPr/>
          <p:nvPr/>
        </p:nvCxnSpPr>
        <p:spPr>
          <a:xfrm>
            <a:off x="108440" y="548628"/>
            <a:ext cx="12554937" cy="1618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2662493" y="450392"/>
            <a:ext cx="0" cy="2126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08440" y="442303"/>
            <a:ext cx="0" cy="2126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835115" y="483128"/>
            <a:ext cx="0" cy="2126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660307" y="473710"/>
            <a:ext cx="0" cy="2126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0671279" y="458483"/>
            <a:ext cx="0" cy="2126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8225335" y="473711"/>
            <a:ext cx="0" cy="2126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28375" y="-28535"/>
            <a:ext cx="1124937" cy="507831"/>
          </a:xfrm>
          <a:prstGeom prst="rect">
            <a:avLst/>
          </a:prstGeom>
        </p:spPr>
        <p:txBody>
          <a:bodyPr wrap="square">
            <a:spAutoFit/>
          </a:bodyPr>
          <a:lstStyle/>
          <a:p>
            <a:r>
              <a:rPr lang="en-GB" sz="900" dirty="0" smtClean="0"/>
              <a:t>Scrooge is in </a:t>
            </a:r>
            <a:r>
              <a:rPr lang="en-GB" sz="900" dirty="0"/>
              <a:t>his counting-house on Christmas Eve</a:t>
            </a:r>
          </a:p>
        </p:txBody>
      </p:sp>
      <p:sp>
        <p:nvSpPr>
          <p:cNvPr id="33" name="Rectangle 32"/>
          <p:cNvSpPr/>
          <p:nvPr/>
        </p:nvSpPr>
        <p:spPr>
          <a:xfrm>
            <a:off x="201679" y="534833"/>
            <a:ext cx="2424563" cy="507831"/>
          </a:xfrm>
          <a:prstGeom prst="rect">
            <a:avLst/>
          </a:prstGeom>
        </p:spPr>
        <p:txBody>
          <a:bodyPr wrap="square">
            <a:spAutoFit/>
          </a:bodyPr>
          <a:lstStyle/>
          <a:p>
            <a:pPr lvl="0">
              <a:spcAft>
                <a:spcPts val="0"/>
              </a:spcAft>
            </a:pPr>
            <a:r>
              <a:rPr lang="en-GB" sz="900" dirty="0"/>
              <a:t>Scrooge is rude to Fred, refuses the charity collectors and reluctantly allows his clerk to take Christmas Day off.</a:t>
            </a:r>
          </a:p>
        </p:txBody>
      </p:sp>
      <p:sp>
        <p:nvSpPr>
          <p:cNvPr id="34" name="Rectangle 33"/>
          <p:cNvSpPr/>
          <p:nvPr/>
        </p:nvSpPr>
        <p:spPr>
          <a:xfrm>
            <a:off x="1114521" y="11977"/>
            <a:ext cx="1823823" cy="505969"/>
          </a:xfrm>
          <a:prstGeom prst="rect">
            <a:avLst/>
          </a:prstGeom>
        </p:spPr>
        <p:txBody>
          <a:bodyPr wrap="square">
            <a:spAutoFit/>
          </a:bodyPr>
          <a:lstStyle/>
          <a:p>
            <a:pPr lvl="0">
              <a:spcAft>
                <a:spcPts val="0"/>
              </a:spcAft>
            </a:pPr>
            <a:r>
              <a:rPr lang="en-GB" sz="900" dirty="0" smtClean="0"/>
              <a:t>The chain-wearing </a:t>
            </a:r>
            <a:r>
              <a:rPr lang="en-GB" sz="900" dirty="0"/>
              <a:t>ghost of Jacob Marley visits </a:t>
            </a:r>
            <a:r>
              <a:rPr lang="en-GB" sz="900" dirty="0" smtClean="0"/>
              <a:t>to warn Scrooge that he will </a:t>
            </a:r>
            <a:r>
              <a:rPr lang="en-GB" sz="900" dirty="0"/>
              <a:t>be visited by three spirits.</a:t>
            </a:r>
            <a:endParaRPr lang="en-GB" sz="900" dirty="0">
              <a:latin typeface="Cambria" panose="02040503050406030204" pitchFamily="18" charset="0"/>
              <a:ea typeface="MS Mincho"/>
              <a:cs typeface="Times New Roman" panose="02020603050405020304" pitchFamily="18" charset="0"/>
            </a:endParaRPr>
          </a:p>
        </p:txBody>
      </p:sp>
      <p:sp>
        <p:nvSpPr>
          <p:cNvPr id="35" name="Rectangle 34"/>
          <p:cNvSpPr/>
          <p:nvPr/>
        </p:nvSpPr>
        <p:spPr>
          <a:xfrm>
            <a:off x="2843088" y="39873"/>
            <a:ext cx="1331667" cy="507831"/>
          </a:xfrm>
          <a:prstGeom prst="rect">
            <a:avLst/>
          </a:prstGeom>
        </p:spPr>
        <p:txBody>
          <a:bodyPr wrap="square">
            <a:spAutoFit/>
          </a:bodyPr>
          <a:lstStyle/>
          <a:p>
            <a:pPr lvl="0">
              <a:spcAft>
                <a:spcPts val="0"/>
              </a:spcAft>
            </a:pPr>
            <a:r>
              <a:rPr lang="en-GB" sz="900" dirty="0"/>
              <a:t>The Ghost of Christmas Past takes him to his old schoolhouse.</a:t>
            </a:r>
          </a:p>
        </p:txBody>
      </p:sp>
      <p:sp>
        <p:nvSpPr>
          <p:cNvPr id="36" name="Rectangle 35"/>
          <p:cNvSpPr/>
          <p:nvPr/>
        </p:nvSpPr>
        <p:spPr>
          <a:xfrm>
            <a:off x="2938344" y="548628"/>
            <a:ext cx="1426285" cy="507831"/>
          </a:xfrm>
          <a:prstGeom prst="rect">
            <a:avLst/>
          </a:prstGeom>
        </p:spPr>
        <p:txBody>
          <a:bodyPr wrap="square">
            <a:spAutoFit/>
          </a:bodyPr>
          <a:lstStyle/>
          <a:p>
            <a:pPr lvl="0">
              <a:spcAft>
                <a:spcPts val="0"/>
              </a:spcAft>
            </a:pPr>
            <a:r>
              <a:rPr lang="en-GB" sz="900" dirty="0"/>
              <a:t>They visit young Scrooge at a Christmas party thrown by Mr Fezziwig. </a:t>
            </a:r>
          </a:p>
        </p:txBody>
      </p:sp>
      <p:sp>
        <p:nvSpPr>
          <p:cNvPr id="37" name="Rectangle 36"/>
          <p:cNvSpPr/>
          <p:nvPr/>
        </p:nvSpPr>
        <p:spPr>
          <a:xfrm>
            <a:off x="4066002" y="220122"/>
            <a:ext cx="1574112" cy="369332"/>
          </a:xfrm>
          <a:prstGeom prst="rect">
            <a:avLst/>
          </a:prstGeom>
        </p:spPr>
        <p:txBody>
          <a:bodyPr wrap="square">
            <a:spAutoFit/>
          </a:bodyPr>
          <a:lstStyle/>
          <a:p>
            <a:pPr lvl="0">
              <a:spcAft>
                <a:spcPts val="0"/>
              </a:spcAft>
            </a:pPr>
            <a:r>
              <a:rPr lang="en-GB" sz="900" dirty="0"/>
              <a:t>We see Scrooge’s </a:t>
            </a:r>
            <a:r>
              <a:rPr lang="en-GB" sz="900" dirty="0" smtClean="0"/>
              <a:t>fiancée, </a:t>
            </a:r>
            <a:r>
              <a:rPr lang="en-GB" sz="900" dirty="0"/>
              <a:t>Belle, leaving him</a:t>
            </a:r>
          </a:p>
        </p:txBody>
      </p:sp>
      <p:sp>
        <p:nvSpPr>
          <p:cNvPr id="38" name="Rectangle 37"/>
          <p:cNvSpPr/>
          <p:nvPr/>
        </p:nvSpPr>
        <p:spPr>
          <a:xfrm>
            <a:off x="4216013" y="548628"/>
            <a:ext cx="1546067" cy="507831"/>
          </a:xfrm>
          <a:prstGeom prst="rect">
            <a:avLst/>
          </a:prstGeom>
        </p:spPr>
        <p:txBody>
          <a:bodyPr wrap="square">
            <a:spAutoFit/>
          </a:bodyPr>
          <a:lstStyle/>
          <a:p>
            <a:pPr lvl="0">
              <a:spcAft>
                <a:spcPts val="0"/>
              </a:spcAft>
            </a:pPr>
            <a:r>
              <a:rPr lang="en-GB" sz="900" dirty="0"/>
              <a:t>Scrooge cannot bear anymore and trues to extinguishes the ghost’s light</a:t>
            </a:r>
            <a:endParaRPr lang="en-GB" sz="900" dirty="0">
              <a:latin typeface="Cambria" panose="02040503050406030204" pitchFamily="18" charset="0"/>
              <a:ea typeface="MS Mincho"/>
              <a:cs typeface="Times New Roman" panose="02020603050405020304" pitchFamily="18" charset="0"/>
            </a:endParaRPr>
          </a:p>
        </p:txBody>
      </p:sp>
      <p:sp>
        <p:nvSpPr>
          <p:cNvPr id="39" name="Rectangle 38"/>
          <p:cNvSpPr/>
          <p:nvPr/>
        </p:nvSpPr>
        <p:spPr>
          <a:xfrm>
            <a:off x="5660401" y="602570"/>
            <a:ext cx="1955798" cy="507831"/>
          </a:xfrm>
          <a:prstGeom prst="rect">
            <a:avLst/>
          </a:prstGeom>
        </p:spPr>
        <p:txBody>
          <a:bodyPr wrap="square">
            <a:spAutoFit/>
          </a:bodyPr>
          <a:lstStyle/>
          <a:p>
            <a:r>
              <a:rPr lang="en-GB" sz="900" dirty="0"/>
              <a:t>The Ghost of Christmas Present takes him to Bob Cratchit’s home </a:t>
            </a:r>
            <a:r>
              <a:rPr lang="en-GB" sz="900" dirty="0" smtClean="0"/>
              <a:t>to show </a:t>
            </a:r>
            <a:r>
              <a:rPr lang="en-GB" sz="900" dirty="0"/>
              <a:t>how </a:t>
            </a:r>
            <a:r>
              <a:rPr lang="en-GB" sz="900" dirty="0" smtClean="0"/>
              <a:t>the </a:t>
            </a:r>
            <a:r>
              <a:rPr lang="en-GB" sz="900" dirty="0"/>
              <a:t>poor </a:t>
            </a:r>
            <a:r>
              <a:rPr lang="en-GB" sz="900" dirty="0" smtClean="0"/>
              <a:t>can </a:t>
            </a:r>
            <a:r>
              <a:rPr lang="en-GB" sz="900" dirty="0"/>
              <a:t>still be </a:t>
            </a:r>
            <a:r>
              <a:rPr lang="en-GB" sz="900" dirty="0" smtClean="0"/>
              <a:t>happy.</a:t>
            </a:r>
            <a:endParaRPr lang="en-GB" sz="900" dirty="0"/>
          </a:p>
        </p:txBody>
      </p:sp>
      <p:sp>
        <p:nvSpPr>
          <p:cNvPr id="40" name="Rectangle 39"/>
          <p:cNvSpPr/>
          <p:nvPr/>
        </p:nvSpPr>
        <p:spPr>
          <a:xfrm>
            <a:off x="6317107" y="286690"/>
            <a:ext cx="1882409" cy="230832"/>
          </a:xfrm>
          <a:prstGeom prst="rect">
            <a:avLst/>
          </a:prstGeom>
        </p:spPr>
        <p:txBody>
          <a:bodyPr wrap="square">
            <a:spAutoFit/>
          </a:bodyPr>
          <a:lstStyle/>
          <a:p>
            <a:r>
              <a:rPr lang="en-GB" sz="900" dirty="0" smtClean="0"/>
              <a:t>They visit nephew Fred’s house</a:t>
            </a:r>
            <a:endParaRPr lang="en-GB" sz="900" dirty="0"/>
          </a:p>
        </p:txBody>
      </p:sp>
      <p:sp>
        <p:nvSpPr>
          <p:cNvPr id="41" name="Rectangle 40"/>
          <p:cNvSpPr/>
          <p:nvPr/>
        </p:nvSpPr>
        <p:spPr>
          <a:xfrm>
            <a:off x="7543869" y="602570"/>
            <a:ext cx="1404440" cy="507831"/>
          </a:xfrm>
          <a:prstGeom prst="rect">
            <a:avLst/>
          </a:prstGeom>
        </p:spPr>
        <p:txBody>
          <a:bodyPr wrap="square">
            <a:spAutoFit/>
          </a:bodyPr>
          <a:lstStyle/>
          <a:p>
            <a:r>
              <a:rPr lang="en-GB" sz="900" dirty="0"/>
              <a:t>Scrooge spots two impoverished children under the ghost’s </a:t>
            </a:r>
            <a:r>
              <a:rPr lang="en-GB" sz="900" dirty="0" smtClean="0"/>
              <a:t>cloak</a:t>
            </a:r>
            <a:r>
              <a:rPr lang="en-GB" sz="900" dirty="0"/>
              <a:t>.</a:t>
            </a:r>
          </a:p>
        </p:txBody>
      </p:sp>
      <p:sp>
        <p:nvSpPr>
          <p:cNvPr id="42" name="Rectangle 41"/>
          <p:cNvSpPr/>
          <p:nvPr/>
        </p:nvSpPr>
        <p:spPr>
          <a:xfrm>
            <a:off x="8349122" y="-43761"/>
            <a:ext cx="2349727" cy="646331"/>
          </a:xfrm>
          <a:prstGeom prst="rect">
            <a:avLst/>
          </a:prstGeom>
        </p:spPr>
        <p:txBody>
          <a:bodyPr wrap="square">
            <a:spAutoFit/>
          </a:bodyPr>
          <a:lstStyle/>
          <a:p>
            <a:r>
              <a:rPr lang="en-GB" sz="900" dirty="0"/>
              <a:t>The </a:t>
            </a:r>
            <a:r>
              <a:rPr lang="en-GB" sz="900" u="sng" dirty="0"/>
              <a:t>tone</a:t>
            </a:r>
            <a:r>
              <a:rPr lang="en-GB" sz="900" dirty="0"/>
              <a:t> of the novella </a:t>
            </a:r>
            <a:r>
              <a:rPr lang="en-GB" sz="900" u="sng" dirty="0"/>
              <a:t>shifts</a:t>
            </a:r>
            <a:r>
              <a:rPr lang="en-GB" sz="900" dirty="0"/>
              <a:t> with the arrival of the deathly Ghost of Christmas Yet to </a:t>
            </a:r>
            <a:r>
              <a:rPr lang="en-GB" sz="900" dirty="0" smtClean="0"/>
              <a:t>Come, who shows Scrooge a dark future where he has died a lonely man.</a:t>
            </a:r>
            <a:endParaRPr lang="en-GB" sz="900" dirty="0"/>
          </a:p>
        </p:txBody>
      </p:sp>
      <p:sp>
        <p:nvSpPr>
          <p:cNvPr id="43" name="Rectangle 42"/>
          <p:cNvSpPr/>
          <p:nvPr/>
        </p:nvSpPr>
        <p:spPr>
          <a:xfrm>
            <a:off x="9061930" y="630879"/>
            <a:ext cx="1759327" cy="507831"/>
          </a:xfrm>
          <a:prstGeom prst="rect">
            <a:avLst/>
          </a:prstGeom>
        </p:spPr>
        <p:txBody>
          <a:bodyPr wrap="square">
            <a:spAutoFit/>
          </a:bodyPr>
          <a:lstStyle/>
          <a:p>
            <a:pPr lvl="0">
              <a:spcAft>
                <a:spcPts val="0"/>
              </a:spcAft>
            </a:pPr>
            <a:r>
              <a:rPr lang="en-GB" sz="900" dirty="0"/>
              <a:t>Scrooge sees his </a:t>
            </a:r>
            <a:r>
              <a:rPr lang="en-GB" sz="900" dirty="0" smtClean="0"/>
              <a:t>name </a:t>
            </a:r>
            <a:r>
              <a:rPr lang="en-GB" sz="900" dirty="0"/>
              <a:t>on a </a:t>
            </a:r>
            <a:r>
              <a:rPr lang="en-GB" sz="900" dirty="0" smtClean="0"/>
              <a:t>grave </a:t>
            </a:r>
            <a:r>
              <a:rPr lang="en-GB" sz="900" dirty="0"/>
              <a:t>and begs for salvation. The ghost relents and saves him.</a:t>
            </a:r>
            <a:endParaRPr lang="en-GB" sz="900" dirty="0">
              <a:latin typeface="Cambria" panose="02040503050406030204" pitchFamily="18" charset="0"/>
              <a:ea typeface="MS Mincho"/>
              <a:cs typeface="Times New Roman" panose="02020603050405020304" pitchFamily="18" charset="0"/>
            </a:endParaRPr>
          </a:p>
        </p:txBody>
      </p:sp>
      <p:sp>
        <p:nvSpPr>
          <p:cNvPr id="44" name="Rectangle 43"/>
          <p:cNvSpPr/>
          <p:nvPr/>
        </p:nvSpPr>
        <p:spPr>
          <a:xfrm>
            <a:off x="10774956" y="0"/>
            <a:ext cx="1614368" cy="507831"/>
          </a:xfrm>
          <a:prstGeom prst="rect">
            <a:avLst/>
          </a:prstGeom>
        </p:spPr>
        <p:txBody>
          <a:bodyPr wrap="square">
            <a:spAutoFit/>
          </a:bodyPr>
          <a:lstStyle/>
          <a:p>
            <a:pPr lvl="0">
              <a:spcAft>
                <a:spcPts val="0"/>
              </a:spcAft>
            </a:pPr>
            <a:r>
              <a:rPr lang="en-GB" sz="900" dirty="0"/>
              <a:t>Scrooge wakes on Christmas morning and is </a:t>
            </a:r>
            <a:r>
              <a:rPr lang="en-GB" sz="900" dirty="0" smtClean="0"/>
              <a:t>enlightened </a:t>
            </a:r>
            <a:r>
              <a:rPr lang="en-GB" sz="900" dirty="0"/>
              <a:t>and transformed.</a:t>
            </a:r>
          </a:p>
        </p:txBody>
      </p:sp>
      <p:sp>
        <p:nvSpPr>
          <p:cNvPr id="45" name="Rectangle 44"/>
          <p:cNvSpPr/>
          <p:nvPr/>
        </p:nvSpPr>
        <p:spPr>
          <a:xfrm>
            <a:off x="10760359" y="595915"/>
            <a:ext cx="2109182" cy="507831"/>
          </a:xfrm>
          <a:prstGeom prst="rect">
            <a:avLst/>
          </a:prstGeom>
        </p:spPr>
        <p:txBody>
          <a:bodyPr wrap="square">
            <a:spAutoFit/>
          </a:bodyPr>
          <a:lstStyle/>
          <a:p>
            <a:pPr lvl="0">
              <a:spcAft>
                <a:spcPts val="0"/>
              </a:spcAft>
            </a:pPr>
            <a:r>
              <a:rPr lang="en-GB" sz="900" dirty="0"/>
              <a:t>Scrooge is </a:t>
            </a:r>
            <a:r>
              <a:rPr lang="en-GB" sz="900" dirty="0" smtClean="0"/>
              <a:t>forgiven: </a:t>
            </a:r>
            <a:r>
              <a:rPr lang="en-GB" sz="900" dirty="0"/>
              <a:t>he goes for dinner at Fred’s house. He is the saviour of himself and also of Tiny Tim (who now lives).</a:t>
            </a:r>
            <a:endParaRPr lang="en-GB" sz="900" dirty="0">
              <a:latin typeface="Cambria" panose="02040503050406030204" pitchFamily="18" charset="0"/>
              <a:ea typeface="MS Mincho"/>
              <a:cs typeface="Times New Roman" panose="02020603050405020304" pitchFamily="18" charset="0"/>
            </a:endParaRPr>
          </a:p>
        </p:txBody>
      </p:sp>
      <p:sp>
        <p:nvSpPr>
          <p:cNvPr id="5" name="TextBox 4"/>
          <p:cNvSpPr txBox="1"/>
          <p:nvPr/>
        </p:nvSpPr>
        <p:spPr>
          <a:xfrm>
            <a:off x="0" y="602606"/>
            <a:ext cx="272150" cy="307777"/>
          </a:xfrm>
          <a:prstGeom prst="rect">
            <a:avLst/>
          </a:prstGeom>
          <a:noFill/>
        </p:spPr>
        <p:txBody>
          <a:bodyPr wrap="square" rtlCol="0">
            <a:spAutoFit/>
          </a:bodyPr>
          <a:lstStyle/>
          <a:p>
            <a:r>
              <a:rPr lang="en-US" sz="1400" dirty="0" smtClean="0">
                <a:latin typeface="Lucida Calligraphy"/>
                <a:cs typeface="Lucida Calligraphy"/>
              </a:rPr>
              <a:t>1</a:t>
            </a:r>
            <a:endParaRPr lang="en-US" sz="1400" dirty="0">
              <a:latin typeface="Lucida Calligraphy"/>
              <a:cs typeface="Lucida Calligraphy"/>
            </a:endParaRPr>
          </a:p>
        </p:txBody>
      </p:sp>
      <p:sp>
        <p:nvSpPr>
          <p:cNvPr id="48" name="TextBox 47"/>
          <p:cNvSpPr txBox="1"/>
          <p:nvPr/>
        </p:nvSpPr>
        <p:spPr>
          <a:xfrm>
            <a:off x="2737829" y="625412"/>
            <a:ext cx="272150" cy="307777"/>
          </a:xfrm>
          <a:prstGeom prst="rect">
            <a:avLst/>
          </a:prstGeom>
          <a:noFill/>
        </p:spPr>
        <p:txBody>
          <a:bodyPr wrap="square" rtlCol="0">
            <a:spAutoFit/>
          </a:bodyPr>
          <a:lstStyle/>
          <a:p>
            <a:r>
              <a:rPr lang="en-US" sz="1400" dirty="0" smtClean="0">
                <a:latin typeface="Lucida Calligraphy"/>
                <a:cs typeface="Lucida Calligraphy"/>
              </a:rPr>
              <a:t>2</a:t>
            </a:r>
            <a:endParaRPr lang="en-US" sz="1400" dirty="0">
              <a:latin typeface="Lucida Calligraphy"/>
              <a:cs typeface="Lucida Calligraphy"/>
            </a:endParaRPr>
          </a:p>
        </p:txBody>
      </p:sp>
      <p:sp>
        <p:nvSpPr>
          <p:cNvPr id="49" name="TextBox 48"/>
          <p:cNvSpPr txBox="1"/>
          <p:nvPr/>
        </p:nvSpPr>
        <p:spPr>
          <a:xfrm>
            <a:off x="5614847" y="236636"/>
            <a:ext cx="272150" cy="307777"/>
          </a:xfrm>
          <a:prstGeom prst="rect">
            <a:avLst/>
          </a:prstGeom>
          <a:noFill/>
        </p:spPr>
        <p:txBody>
          <a:bodyPr wrap="square" rtlCol="0">
            <a:spAutoFit/>
          </a:bodyPr>
          <a:lstStyle/>
          <a:p>
            <a:r>
              <a:rPr lang="en-US" sz="1400" dirty="0">
                <a:latin typeface="Lucida Calligraphy"/>
                <a:cs typeface="Lucida Calligraphy"/>
              </a:rPr>
              <a:t>3</a:t>
            </a:r>
          </a:p>
        </p:txBody>
      </p:sp>
      <p:sp>
        <p:nvSpPr>
          <p:cNvPr id="50" name="TextBox 49"/>
          <p:cNvSpPr txBox="1"/>
          <p:nvPr/>
        </p:nvSpPr>
        <p:spPr>
          <a:xfrm>
            <a:off x="8138844" y="227045"/>
            <a:ext cx="272150" cy="307777"/>
          </a:xfrm>
          <a:prstGeom prst="rect">
            <a:avLst/>
          </a:prstGeom>
          <a:noFill/>
        </p:spPr>
        <p:txBody>
          <a:bodyPr wrap="square" rtlCol="0">
            <a:spAutoFit/>
          </a:bodyPr>
          <a:lstStyle/>
          <a:p>
            <a:r>
              <a:rPr lang="en-US" sz="1400" dirty="0" smtClean="0">
                <a:latin typeface="Lucida Calligraphy"/>
                <a:cs typeface="Lucida Calligraphy"/>
              </a:rPr>
              <a:t>4</a:t>
            </a:r>
            <a:endParaRPr lang="en-US" sz="1400" dirty="0">
              <a:latin typeface="Lucida Calligraphy"/>
              <a:cs typeface="Lucida Calligraphy"/>
            </a:endParaRPr>
          </a:p>
        </p:txBody>
      </p:sp>
      <p:sp>
        <p:nvSpPr>
          <p:cNvPr id="51" name="TextBox 50"/>
          <p:cNvSpPr txBox="1"/>
          <p:nvPr/>
        </p:nvSpPr>
        <p:spPr>
          <a:xfrm>
            <a:off x="10614117" y="220565"/>
            <a:ext cx="272150" cy="307777"/>
          </a:xfrm>
          <a:prstGeom prst="rect">
            <a:avLst/>
          </a:prstGeom>
          <a:noFill/>
        </p:spPr>
        <p:txBody>
          <a:bodyPr wrap="square" rtlCol="0">
            <a:spAutoFit/>
          </a:bodyPr>
          <a:lstStyle/>
          <a:p>
            <a:r>
              <a:rPr lang="en-US" sz="1400" dirty="0" smtClean="0">
                <a:latin typeface="Lucida Calligraphy"/>
                <a:cs typeface="Lucida Calligraphy"/>
              </a:rPr>
              <a:t>5</a:t>
            </a:r>
            <a:endParaRPr lang="en-US" sz="1400" dirty="0">
              <a:latin typeface="Lucida Calligraphy"/>
              <a:cs typeface="Lucida Calligraphy"/>
            </a:endParaRPr>
          </a:p>
        </p:txBody>
      </p:sp>
      <p:graphicFrame>
        <p:nvGraphicFramePr>
          <p:cNvPr id="10" name="Table 9"/>
          <p:cNvGraphicFramePr>
            <a:graphicFrameLocks noGrp="1"/>
          </p:cNvGraphicFramePr>
          <p:nvPr>
            <p:extLst>
              <p:ext uri="{D42A27DB-BD31-4B8C-83A1-F6EECF244321}">
                <p14:modId xmlns:p14="http://schemas.microsoft.com/office/powerpoint/2010/main" val="3228152895"/>
              </p:ext>
            </p:extLst>
          </p:nvPr>
        </p:nvGraphicFramePr>
        <p:xfrm>
          <a:off x="71047" y="6993180"/>
          <a:ext cx="5932340" cy="2608020"/>
        </p:xfrm>
        <a:graphic>
          <a:graphicData uri="http://schemas.openxmlformats.org/drawingml/2006/table">
            <a:tbl>
              <a:tblPr firstRow="1" bandRow="1">
                <a:tableStyleId>{5C22544A-7EE6-4342-B048-85BDC9FD1C3A}</a:tableStyleId>
              </a:tblPr>
              <a:tblGrid>
                <a:gridCol w="5932340"/>
              </a:tblGrid>
              <a:tr h="210867">
                <a:tc>
                  <a:txBody>
                    <a:bodyPr/>
                    <a:lstStyle/>
                    <a:p>
                      <a:r>
                        <a:rPr lang="en-US" sz="1200" dirty="0" smtClean="0">
                          <a:solidFill>
                            <a:srgbClr val="000000"/>
                          </a:solidFill>
                        </a:rPr>
                        <a:t>Context</a:t>
                      </a:r>
                      <a:endParaRPr lang="en-US" sz="8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tr>
              <a:tr h="609134">
                <a:tc>
                  <a:txBody>
                    <a:bodyPr/>
                    <a:lstStyle/>
                    <a:p>
                      <a:pPr algn="l">
                        <a:spcAft>
                          <a:spcPts val="0"/>
                        </a:spcAft>
                      </a:pPr>
                      <a:r>
                        <a:rPr lang="en-GB" sz="1050" b="1" dirty="0">
                          <a:effectLst/>
                          <a:latin typeface="Calibri"/>
                          <a:ea typeface="ＭＳ 明朝"/>
                          <a:cs typeface="Times New Roman"/>
                        </a:rPr>
                        <a:t>Dickens’ message on poverty</a:t>
                      </a:r>
                      <a:endParaRPr lang="en-GB" sz="1050" dirty="0">
                        <a:effectLst/>
                        <a:latin typeface="Cambria"/>
                        <a:ea typeface="ＭＳ 明朝"/>
                        <a:cs typeface="Times New Roman"/>
                      </a:endParaRPr>
                    </a:p>
                    <a:p>
                      <a:pPr algn="l">
                        <a:spcAft>
                          <a:spcPts val="0"/>
                        </a:spcAft>
                      </a:pPr>
                      <a:r>
                        <a:rPr lang="en-GB" sz="900" dirty="0">
                          <a:effectLst/>
                          <a:latin typeface="Calibri"/>
                          <a:ea typeface="ＭＳ 明朝"/>
                          <a:cs typeface="Times New Roman"/>
                        </a:rPr>
                        <a:t>Dickens had a comfortable childhood until the age of 12 when his father was sent to a debtors’ prison and young Charles had to work in a factory. The harsh conditions made a lasting impression: through his works of </a:t>
                      </a:r>
                      <a:r>
                        <a:rPr lang="en-GB" sz="900" b="1" u="sng" dirty="0">
                          <a:effectLst/>
                          <a:latin typeface="Calibri"/>
                          <a:ea typeface="ＭＳ 明朝"/>
                          <a:cs typeface="Times New Roman"/>
                        </a:rPr>
                        <a:t>social</a:t>
                      </a:r>
                      <a:r>
                        <a:rPr lang="en-GB" sz="900" b="1" dirty="0">
                          <a:effectLst/>
                          <a:latin typeface="Calibri"/>
                          <a:ea typeface="ＭＳ 明朝"/>
                          <a:cs typeface="Times New Roman"/>
                        </a:rPr>
                        <a:t> </a:t>
                      </a:r>
                      <a:r>
                        <a:rPr lang="en-GB" sz="900" b="1" u="sng" dirty="0">
                          <a:effectLst/>
                          <a:latin typeface="Calibri"/>
                          <a:ea typeface="ＭＳ 明朝"/>
                          <a:cs typeface="Times New Roman"/>
                        </a:rPr>
                        <a:t>criticism</a:t>
                      </a:r>
                      <a:r>
                        <a:rPr lang="en-GB" sz="900" b="1" dirty="0">
                          <a:effectLst/>
                          <a:latin typeface="Calibri"/>
                          <a:ea typeface="ＭＳ 明朝"/>
                          <a:cs typeface="Times New Roman"/>
                        </a:rPr>
                        <a:t>,</a:t>
                      </a:r>
                      <a:r>
                        <a:rPr lang="en-GB" sz="900" dirty="0">
                          <a:effectLst/>
                          <a:latin typeface="Calibri"/>
                          <a:ea typeface="ＭＳ 明朝"/>
                          <a:cs typeface="Times New Roman"/>
                        </a:rPr>
                        <a:t> he sought to draw attention to the plight of the poor.</a:t>
                      </a:r>
                      <a:endParaRPr lang="en-GB" sz="900" dirty="0">
                        <a:effectLst/>
                        <a:latin typeface="Cambria"/>
                        <a:ea typeface="ＭＳ 明朝"/>
                        <a:cs typeface="Times New Roman"/>
                      </a:endParaRPr>
                    </a:p>
                  </a:txBody>
                  <a:tcPr marL="114300" marR="11430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tr>
              <a:tr h="646863">
                <a:tc>
                  <a:txBody>
                    <a:bodyPr/>
                    <a:lstStyle/>
                    <a:p>
                      <a:pPr algn="l">
                        <a:spcAft>
                          <a:spcPts val="0"/>
                        </a:spcAft>
                      </a:pPr>
                      <a:r>
                        <a:rPr lang="en-GB" sz="1050" b="1" dirty="0">
                          <a:effectLst/>
                          <a:latin typeface="Calibri"/>
                          <a:ea typeface="ＭＳ 明朝"/>
                          <a:cs typeface="Times New Roman"/>
                        </a:rPr>
                        <a:t>The New Poor Law, 1834</a:t>
                      </a:r>
                      <a:endParaRPr lang="en-GB" sz="1050" dirty="0">
                        <a:effectLst/>
                        <a:latin typeface="Cambria"/>
                        <a:ea typeface="ＭＳ 明朝"/>
                        <a:cs typeface="Times New Roman"/>
                      </a:endParaRPr>
                    </a:p>
                    <a:p>
                      <a:pPr algn="l">
                        <a:spcAft>
                          <a:spcPts val="0"/>
                        </a:spcAft>
                      </a:pPr>
                      <a:r>
                        <a:rPr lang="en-GB" sz="900" dirty="0">
                          <a:effectLst/>
                          <a:latin typeface="Calibri"/>
                          <a:ea typeface="ＭＳ 明朝"/>
                          <a:cs typeface="Times New Roman"/>
                        </a:rPr>
                        <a:t>In order to deter poor people from claiming financial help, the government made claimants live in workhouses: essentially, prisons for the poor. Dickens hated this concept. He spent 1843 touring factories and mines in England and wished to highlight the situation facing poor people. </a:t>
                      </a:r>
                      <a:r>
                        <a:rPr lang="en-GB" sz="900" i="1" dirty="0">
                          <a:effectLst/>
                          <a:latin typeface="Calibri"/>
                          <a:ea typeface="ＭＳ 明朝"/>
                          <a:cs typeface="Times New Roman"/>
                        </a:rPr>
                        <a:t>A Christmas Carol</a:t>
                      </a:r>
                      <a:r>
                        <a:rPr lang="en-GB" sz="900" dirty="0">
                          <a:effectLst/>
                          <a:latin typeface="Calibri"/>
                          <a:ea typeface="ＭＳ 明朝"/>
                          <a:cs typeface="Times New Roman"/>
                        </a:rPr>
                        <a:t> was published soon after – in </a:t>
                      </a:r>
                      <a:r>
                        <a:rPr lang="en-GB" sz="900" b="1" dirty="0">
                          <a:effectLst/>
                          <a:latin typeface="Calibri"/>
                          <a:ea typeface="ＭＳ 明朝"/>
                          <a:cs typeface="Times New Roman"/>
                        </a:rPr>
                        <a:t>December 1843.</a:t>
                      </a:r>
                      <a:endParaRPr lang="en-GB" sz="900" dirty="0">
                        <a:effectLst/>
                        <a:latin typeface="Cambria"/>
                        <a:ea typeface="ＭＳ 明朝"/>
                        <a:cs typeface="Times New Roman"/>
                      </a:endParaRPr>
                    </a:p>
                  </a:txBody>
                  <a:tcPr marL="114300" marR="11430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tr>
              <a:tr h="506203">
                <a:tc>
                  <a:txBody>
                    <a:bodyPr/>
                    <a:lstStyle/>
                    <a:p>
                      <a:pPr algn="l">
                        <a:spcAft>
                          <a:spcPts val="0"/>
                        </a:spcAft>
                      </a:pPr>
                      <a:r>
                        <a:rPr lang="en-GB" sz="1050" b="1" dirty="0">
                          <a:effectLst/>
                          <a:latin typeface="Calibri"/>
                          <a:ea typeface="ＭＳ 明朝"/>
                          <a:cs typeface="Times New Roman"/>
                        </a:rPr>
                        <a:t>The ingredients for a hit novella</a:t>
                      </a:r>
                      <a:endParaRPr lang="en-GB" sz="1050" dirty="0">
                        <a:effectLst/>
                        <a:latin typeface="Cambria"/>
                        <a:ea typeface="ＭＳ 明朝"/>
                        <a:cs typeface="Times New Roman"/>
                      </a:endParaRPr>
                    </a:p>
                    <a:p>
                      <a:pPr algn="l">
                        <a:spcAft>
                          <a:spcPts val="0"/>
                        </a:spcAft>
                      </a:pPr>
                      <a:r>
                        <a:rPr lang="en-GB" sz="900" dirty="0">
                          <a:effectLst/>
                          <a:latin typeface="Calibri"/>
                          <a:ea typeface="ＭＳ 明朝"/>
                          <a:cs typeface="Times New Roman"/>
                        </a:rPr>
                        <a:t>Dickens previous novel had not sold well and so he needed a hit. He deliberately combined elements that he knew would appeal to Victorian readers: a parable; the supernatural; a happy conclusion; and Christmas.</a:t>
                      </a:r>
                      <a:endParaRPr lang="en-GB" sz="900" dirty="0">
                        <a:effectLst/>
                        <a:latin typeface="Cambria"/>
                        <a:ea typeface="ＭＳ 明朝"/>
                        <a:cs typeface="Times New Roman"/>
                      </a:endParaRPr>
                    </a:p>
                  </a:txBody>
                  <a:tcPr marL="114300" marR="11430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tr>
              <a:tr h="210406">
                <a:tc>
                  <a:txBody>
                    <a:bodyPr/>
                    <a:lstStyle/>
                    <a:p>
                      <a:pPr algn="l">
                        <a:spcAft>
                          <a:spcPts val="0"/>
                        </a:spcAft>
                      </a:pPr>
                      <a:r>
                        <a:rPr lang="en-GB" sz="1050" b="1" dirty="0">
                          <a:effectLst/>
                          <a:latin typeface="Calibri"/>
                          <a:ea typeface="ＭＳ 明朝"/>
                          <a:cs typeface="Times New Roman"/>
                        </a:rPr>
                        <a:t>Dickens’ construction of secular Christmas </a:t>
                      </a:r>
                      <a:r>
                        <a:rPr lang="en-GB" sz="1050" b="1" dirty="0" smtClean="0">
                          <a:effectLst/>
                          <a:latin typeface="Calibri"/>
                          <a:ea typeface="ＭＳ 明朝"/>
                          <a:cs typeface="Times New Roman"/>
                        </a:rPr>
                        <a:t>values</a:t>
                      </a:r>
                    </a:p>
                    <a:p>
                      <a:pPr algn="l">
                        <a:spcAft>
                          <a:spcPts val="0"/>
                        </a:spcAft>
                      </a:pPr>
                      <a:r>
                        <a:rPr lang="en-GB" sz="900" kern="1200" dirty="0" smtClean="0">
                          <a:solidFill>
                            <a:schemeClr val="dk1"/>
                          </a:solidFill>
                          <a:effectLst/>
                          <a:latin typeface="+mn-lt"/>
                          <a:ea typeface="+mn-ea"/>
                          <a:cs typeface="+mn-cs"/>
                        </a:rPr>
                        <a:t>Until the mid-1800s, Christmas was solely a religious festival. Dickens helped to popularise many of the cultural elements that we now associate with Christmas. This </a:t>
                      </a:r>
                      <a:r>
                        <a:rPr lang="en-GB" sz="900" b="1" u="sng" kern="1200" dirty="0" smtClean="0">
                          <a:solidFill>
                            <a:schemeClr val="dk1"/>
                          </a:solidFill>
                          <a:effectLst/>
                          <a:latin typeface="+mn-lt"/>
                          <a:ea typeface="+mn-ea"/>
                          <a:cs typeface="+mn-cs"/>
                        </a:rPr>
                        <a:t>imagery</a:t>
                      </a:r>
                      <a:r>
                        <a:rPr lang="en-GB" sz="900" kern="1200" dirty="0" smtClean="0">
                          <a:solidFill>
                            <a:schemeClr val="dk1"/>
                          </a:solidFill>
                          <a:effectLst/>
                          <a:latin typeface="+mn-lt"/>
                          <a:ea typeface="+mn-ea"/>
                          <a:cs typeface="+mn-cs"/>
                        </a:rPr>
                        <a:t> (the food, the decorations, the music) is used throughout the novella. This has contributed to a more </a:t>
                      </a:r>
                      <a:r>
                        <a:rPr lang="en-GB" sz="900" b="1" u="sng" kern="1200" dirty="0" smtClean="0">
                          <a:solidFill>
                            <a:schemeClr val="dk1"/>
                          </a:solidFill>
                          <a:effectLst/>
                          <a:latin typeface="+mn-lt"/>
                          <a:ea typeface="+mn-ea"/>
                          <a:cs typeface="+mn-cs"/>
                        </a:rPr>
                        <a:t>secular</a:t>
                      </a:r>
                      <a:r>
                        <a:rPr lang="en-GB" sz="900" b="1" kern="1200" dirty="0" smtClean="0">
                          <a:solidFill>
                            <a:schemeClr val="dk1"/>
                          </a:solidFill>
                          <a:effectLst/>
                          <a:latin typeface="+mn-lt"/>
                          <a:ea typeface="+mn-ea"/>
                          <a:cs typeface="+mn-cs"/>
                        </a:rPr>
                        <a:t> </a:t>
                      </a:r>
                      <a:r>
                        <a:rPr lang="en-GB" sz="900" kern="1200" dirty="0" smtClean="0">
                          <a:solidFill>
                            <a:schemeClr val="dk1"/>
                          </a:solidFill>
                          <a:effectLst/>
                          <a:latin typeface="+mn-lt"/>
                          <a:ea typeface="+mn-ea"/>
                          <a:cs typeface="+mn-cs"/>
                        </a:rPr>
                        <a:t>(non-religious) Christmas, based on good-will, benevolence and forgiveness.</a:t>
                      </a:r>
                      <a:r>
                        <a:rPr lang="en-GB" sz="900" dirty="0" smtClean="0">
                          <a:effectLst/>
                        </a:rPr>
                        <a:t> </a:t>
                      </a:r>
                      <a:endParaRPr lang="en-GB" sz="900" dirty="0">
                        <a:effectLst/>
                        <a:latin typeface="Cambria"/>
                        <a:ea typeface="ＭＳ 明朝"/>
                        <a:cs typeface="Times New Roman"/>
                      </a:endParaRPr>
                    </a:p>
                  </a:txBody>
                  <a:tcPr marL="114300" marR="11430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901602272"/>
              </p:ext>
            </p:extLst>
          </p:nvPr>
        </p:nvGraphicFramePr>
        <p:xfrm>
          <a:off x="6514030" y="1271981"/>
          <a:ext cx="6287570" cy="3630192"/>
        </p:xfrm>
        <a:graphic>
          <a:graphicData uri="http://schemas.openxmlformats.org/drawingml/2006/table">
            <a:tbl>
              <a:tblPr firstRow="1" bandRow="1">
                <a:tableStyleId>{5C22544A-7EE6-4342-B048-85BDC9FD1C3A}</a:tableStyleId>
              </a:tblPr>
              <a:tblGrid>
                <a:gridCol w="6287570"/>
              </a:tblGrid>
              <a:tr h="255507">
                <a:tc>
                  <a:txBody>
                    <a:bodyPr/>
                    <a:lstStyle/>
                    <a:p>
                      <a:r>
                        <a:rPr lang="en-US" sz="1400" dirty="0" smtClean="0">
                          <a:solidFill>
                            <a:srgbClr val="000000"/>
                          </a:solidFill>
                        </a:rPr>
                        <a:t>Themes</a:t>
                      </a:r>
                      <a:endParaRPr lang="en-US" sz="11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5">
                        <a:lumMod val="20000"/>
                        <a:lumOff val="80000"/>
                      </a:schemeClr>
                    </a:solidFill>
                  </a:tcPr>
                </a:tc>
              </a:tr>
              <a:tr h="378573">
                <a:tc>
                  <a:txBody>
                    <a:bodyPr/>
                    <a:lstStyle/>
                    <a:p>
                      <a:pPr algn="l">
                        <a:spcAft>
                          <a:spcPts val="0"/>
                        </a:spcAft>
                      </a:pPr>
                      <a:r>
                        <a:rPr lang="en-GB" sz="1050" b="1" dirty="0">
                          <a:effectLst/>
                          <a:latin typeface="Calibri"/>
                          <a:ea typeface="ＭＳ 明朝"/>
                          <a:cs typeface="Times New Roman"/>
                        </a:rPr>
                        <a:t>Logic and </a:t>
                      </a:r>
                      <a:r>
                        <a:rPr lang="en-GB" sz="1050" b="1" dirty="0" smtClean="0">
                          <a:effectLst/>
                          <a:latin typeface="Calibri"/>
                          <a:ea typeface="ＭＳ 明朝"/>
                          <a:cs typeface="Times New Roman"/>
                        </a:rPr>
                        <a:t>Time</a:t>
                      </a:r>
                    </a:p>
                    <a:p>
                      <a:pPr algn="l">
                        <a:spcAft>
                          <a:spcPts val="0"/>
                        </a:spcAft>
                      </a:pPr>
                      <a:r>
                        <a:rPr lang="en-GB" sz="900" kern="1200" dirty="0" smtClean="0">
                          <a:solidFill>
                            <a:schemeClr val="dk1"/>
                          </a:solidFill>
                          <a:effectLst/>
                          <a:latin typeface="+mn-lt"/>
                          <a:ea typeface="+mn-ea"/>
                          <a:cs typeface="+mn-cs"/>
                        </a:rPr>
                        <a:t>Scrooge’s sense of logic is continually disrupted, helping to dismantle his cold and rational view of society. He initially dismisses the </a:t>
                      </a:r>
                      <a:r>
                        <a:rPr lang="en-GB" sz="900" b="1" u="sng" kern="1200" dirty="0" smtClean="0">
                          <a:solidFill>
                            <a:schemeClr val="dk1"/>
                          </a:solidFill>
                          <a:effectLst/>
                          <a:latin typeface="+mn-lt"/>
                          <a:ea typeface="+mn-ea"/>
                          <a:cs typeface="+mn-cs"/>
                        </a:rPr>
                        <a:t>supernatural</a:t>
                      </a:r>
                      <a:r>
                        <a:rPr lang="en-GB" sz="900" kern="1200" dirty="0" smtClean="0">
                          <a:solidFill>
                            <a:schemeClr val="dk1"/>
                          </a:solidFill>
                          <a:effectLst/>
                          <a:latin typeface="+mn-lt"/>
                          <a:ea typeface="+mn-ea"/>
                          <a:cs typeface="+mn-cs"/>
                        </a:rPr>
                        <a:t> appearances, before then submitting to them. The ghosts are late to visit him, and then distort time as they seem to visit him all in one night – not over three nights as planned. This discarding of logic reflects Dickens’ criticism of the heartless economical logic that was used to create the New Poor Law.</a:t>
                      </a:r>
                      <a:r>
                        <a:rPr lang="en-GB" sz="900" dirty="0" smtClean="0">
                          <a:effectLst/>
                        </a:rPr>
                        <a:t> </a:t>
                      </a:r>
                      <a:endParaRPr lang="en-GB" sz="900" dirty="0">
                        <a:effectLst/>
                        <a:latin typeface="Cambria"/>
                        <a:ea typeface="ＭＳ 明朝"/>
                        <a:cs typeface="Times New Roman"/>
                      </a:endParaRPr>
                    </a:p>
                  </a:txBody>
                  <a:tcPr marL="114300" marR="11430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5">
                        <a:lumMod val="20000"/>
                        <a:lumOff val="80000"/>
                      </a:schemeClr>
                    </a:solidFill>
                  </a:tcPr>
                </a:tc>
              </a:tr>
              <a:tr h="378573">
                <a:tc>
                  <a:txBody>
                    <a:bodyPr/>
                    <a:lstStyle/>
                    <a:p>
                      <a:pPr algn="l">
                        <a:spcAft>
                          <a:spcPts val="0"/>
                        </a:spcAft>
                      </a:pPr>
                      <a:r>
                        <a:rPr lang="en-GB" sz="1050" b="1" dirty="0">
                          <a:effectLst/>
                          <a:latin typeface="Calibri"/>
                          <a:ea typeface="ＭＳ 明朝"/>
                          <a:cs typeface="Times New Roman"/>
                        </a:rPr>
                        <a:t>Compassion, Forgiveness and </a:t>
                      </a:r>
                      <a:r>
                        <a:rPr lang="en-GB" sz="1050" b="1" dirty="0" smtClean="0">
                          <a:effectLst/>
                          <a:latin typeface="Calibri"/>
                          <a:ea typeface="ＭＳ 明朝"/>
                          <a:cs typeface="Times New Roman"/>
                        </a:rPr>
                        <a:t>Reclamation</a:t>
                      </a:r>
                    </a:p>
                    <a:p>
                      <a:pPr algn="l">
                        <a:spcAft>
                          <a:spcPts val="0"/>
                        </a:spcAft>
                      </a:pPr>
                      <a:r>
                        <a:rPr lang="en-GB" sz="900" kern="1200" dirty="0" smtClean="0">
                          <a:solidFill>
                            <a:schemeClr val="dk1"/>
                          </a:solidFill>
                          <a:effectLst/>
                          <a:latin typeface="+mn-lt"/>
                          <a:ea typeface="+mn-ea"/>
                          <a:cs typeface="+mn-cs"/>
                        </a:rPr>
                        <a:t>Dickens uses different characters to demonstrate compassion and forgiveness (Fred and Bob who feel pity for him) and how these people lead happy lives. In contrast, he shows the selfish nature of mankind in the dark and sinister Stave Four. Fred shows compassion and forgiveness to Scrooge in Stave Five by welcoming him for Christmas.</a:t>
                      </a:r>
                      <a:r>
                        <a:rPr lang="en-GB" sz="900" dirty="0" smtClean="0">
                          <a:effectLst/>
                        </a:rPr>
                        <a:t> </a:t>
                      </a:r>
                      <a:endParaRPr lang="en-GB" sz="900" dirty="0">
                        <a:effectLst/>
                        <a:latin typeface="Cambria"/>
                        <a:ea typeface="ＭＳ 明朝"/>
                        <a:cs typeface="Times New Roman"/>
                      </a:endParaRPr>
                    </a:p>
                  </a:txBody>
                  <a:tcPr marL="114300" marR="11430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5">
                        <a:lumMod val="20000"/>
                        <a:lumOff val="80000"/>
                      </a:schemeClr>
                    </a:solidFill>
                  </a:tcPr>
                </a:tc>
              </a:tr>
              <a:tr h="378573">
                <a:tc>
                  <a:txBody>
                    <a:bodyPr/>
                    <a:lstStyle/>
                    <a:p>
                      <a:pPr algn="l">
                        <a:spcAft>
                          <a:spcPts val="0"/>
                        </a:spcAft>
                      </a:pPr>
                      <a:r>
                        <a:rPr lang="en-GB" sz="1050" b="1" dirty="0">
                          <a:effectLst/>
                          <a:latin typeface="Calibri"/>
                          <a:ea typeface="ＭＳ 明朝"/>
                          <a:cs typeface="Times New Roman"/>
                        </a:rPr>
                        <a:t>Poverty and </a:t>
                      </a:r>
                      <a:r>
                        <a:rPr lang="en-GB" sz="1050" b="1" dirty="0" smtClean="0">
                          <a:effectLst/>
                          <a:latin typeface="Calibri"/>
                          <a:ea typeface="ＭＳ 明朝"/>
                          <a:cs typeface="Times New Roman"/>
                        </a:rPr>
                        <a:t>Greed</a:t>
                      </a:r>
                    </a:p>
                    <a:p>
                      <a:pPr algn="l">
                        <a:spcAft>
                          <a:spcPts val="0"/>
                        </a:spcAft>
                      </a:pPr>
                      <a:r>
                        <a:rPr lang="en-GB" sz="900" kern="1200" dirty="0" smtClean="0">
                          <a:solidFill>
                            <a:schemeClr val="dk1"/>
                          </a:solidFill>
                          <a:effectLst/>
                          <a:latin typeface="+mn-lt"/>
                          <a:ea typeface="+mn-ea"/>
                          <a:cs typeface="+mn-cs"/>
                        </a:rPr>
                        <a:t>Dickens wanted to highlight the plight of the poor in Victorian England, and how they are exploited by the greed of the wealthy. He used to harshness of winter to further emphasise this. He also uses Scrooge as a vehicle to show that financial wealth does mean contentment. Scrooge is impoverished in other ways (family, friends, happiness). </a:t>
                      </a:r>
                      <a:endParaRPr lang="en-GB" sz="900" dirty="0">
                        <a:effectLst/>
                        <a:latin typeface="Cambria"/>
                        <a:ea typeface="ＭＳ 明朝"/>
                        <a:cs typeface="Times New Roman"/>
                      </a:endParaRPr>
                    </a:p>
                  </a:txBody>
                  <a:tcPr marL="114300" marR="11430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5">
                        <a:lumMod val="20000"/>
                        <a:lumOff val="80000"/>
                      </a:schemeClr>
                    </a:solidFill>
                  </a:tcPr>
                </a:tc>
              </a:tr>
              <a:tr h="651621">
                <a:tc>
                  <a:txBody>
                    <a:bodyPr/>
                    <a:lstStyle/>
                    <a:p>
                      <a:pPr algn="l">
                        <a:spcAft>
                          <a:spcPts val="0"/>
                        </a:spcAft>
                      </a:pPr>
                      <a:r>
                        <a:rPr lang="en-GB" sz="1050" b="1" dirty="0">
                          <a:effectLst/>
                          <a:latin typeface="Calibri"/>
                          <a:ea typeface="ＭＳ 明朝"/>
                          <a:cs typeface="Times New Roman"/>
                        </a:rPr>
                        <a:t>Isolation versus </a:t>
                      </a:r>
                      <a:r>
                        <a:rPr lang="en-GB" sz="1050" b="1" dirty="0" smtClean="0">
                          <a:effectLst/>
                          <a:latin typeface="Calibri"/>
                          <a:ea typeface="ＭＳ 明朝"/>
                          <a:cs typeface="Times New Roman"/>
                        </a:rPr>
                        <a:t>Family</a:t>
                      </a:r>
                    </a:p>
                    <a:p>
                      <a:pPr algn="l">
                        <a:spcAft>
                          <a:spcPts val="0"/>
                        </a:spcAft>
                      </a:pPr>
                      <a:r>
                        <a:rPr lang="en-GB" sz="900" kern="1200" dirty="0" smtClean="0">
                          <a:solidFill>
                            <a:schemeClr val="dk1"/>
                          </a:solidFill>
                          <a:effectLst/>
                          <a:latin typeface="+mn-lt"/>
                          <a:ea typeface="+mn-ea"/>
                          <a:cs typeface="+mn-cs"/>
                        </a:rPr>
                        <a:t>We quickly learn that Scrooge (‘solitary as an oyster’) and Marley are isolated, and unhappy, characters. Scrooge was Marley’s ‘sole friend and sole mourner’. The warmth and emotional richness of families (Bob </a:t>
                      </a:r>
                      <a:r>
                        <a:rPr lang="en-GB" sz="900" kern="1200" dirty="0" err="1" smtClean="0">
                          <a:solidFill>
                            <a:schemeClr val="dk1"/>
                          </a:solidFill>
                          <a:effectLst/>
                          <a:latin typeface="+mn-lt"/>
                          <a:ea typeface="+mn-ea"/>
                          <a:cs typeface="+mn-cs"/>
                        </a:rPr>
                        <a:t>Cratchit’s</a:t>
                      </a:r>
                      <a:r>
                        <a:rPr lang="en-GB" sz="900" kern="1200" dirty="0" smtClean="0">
                          <a:solidFill>
                            <a:schemeClr val="dk1"/>
                          </a:solidFill>
                          <a:effectLst/>
                          <a:latin typeface="+mn-lt"/>
                          <a:ea typeface="+mn-ea"/>
                          <a:cs typeface="+mn-cs"/>
                        </a:rPr>
                        <a:t>, Fred’s, his ex-fiancée’s) are used as a contrast to Scrooge’s self-determined isolation. The disruption to Scrooge’s childhood family life may have also contributed to his future behaviour. The message may be that family is the cornerstone of a happy society.</a:t>
                      </a:r>
                      <a:r>
                        <a:rPr lang="en-GB" sz="900" dirty="0" smtClean="0">
                          <a:effectLst/>
                        </a:rPr>
                        <a:t> </a:t>
                      </a:r>
                      <a:endParaRPr lang="en-GB" sz="900" b="1" dirty="0" smtClean="0">
                        <a:effectLst/>
                        <a:latin typeface="Calibri"/>
                        <a:ea typeface="ＭＳ 明朝"/>
                        <a:cs typeface="Times New Roman"/>
                      </a:endParaRPr>
                    </a:p>
                  </a:txBody>
                  <a:tcPr marL="114300" marR="11430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5">
                        <a:lumMod val="20000"/>
                        <a:lumOff val="80000"/>
                      </a:schemeClr>
                    </a:solidFill>
                  </a:tcPr>
                </a:tc>
              </a:tr>
              <a:tr h="765072">
                <a:tc>
                  <a:txBody>
                    <a:bodyPr/>
                    <a:lstStyle/>
                    <a:p>
                      <a:pPr algn="l">
                        <a:spcAft>
                          <a:spcPts val="0"/>
                        </a:spcAft>
                      </a:pPr>
                      <a:r>
                        <a:rPr lang="en-GB" sz="1050" b="1" dirty="0" smtClean="0">
                          <a:effectLst/>
                          <a:latin typeface="Calibri"/>
                          <a:ea typeface="ＭＳ 明朝"/>
                          <a:cs typeface="Times New Roman"/>
                        </a:rPr>
                        <a:t>Transformation</a:t>
                      </a:r>
                      <a:endParaRPr lang="en-GB" sz="900" b="1" dirty="0" smtClean="0">
                        <a:effectLst/>
                        <a:latin typeface="Calibri"/>
                        <a:ea typeface="ＭＳ 明朝"/>
                        <a:cs typeface="Times New Roman"/>
                      </a:endParaRPr>
                    </a:p>
                    <a:p>
                      <a:pPr algn="l">
                        <a:spcAft>
                          <a:spcPts val="0"/>
                        </a:spcAft>
                      </a:pPr>
                      <a:r>
                        <a:rPr lang="en-GB" sz="900" kern="1200" dirty="0" smtClean="0">
                          <a:solidFill>
                            <a:schemeClr val="dk1"/>
                          </a:solidFill>
                          <a:effectLst/>
                          <a:latin typeface="+mn-lt"/>
                          <a:ea typeface="+mn-ea"/>
                          <a:cs typeface="+mn-cs"/>
                        </a:rPr>
                        <a:t>The </a:t>
                      </a:r>
                      <a:r>
                        <a:rPr lang="en-GB" sz="900" b="1" u="sng" kern="1200" dirty="0" smtClean="0">
                          <a:solidFill>
                            <a:schemeClr val="dk1"/>
                          </a:solidFill>
                          <a:effectLst/>
                          <a:latin typeface="+mn-lt"/>
                          <a:ea typeface="+mn-ea"/>
                          <a:cs typeface="+mn-cs"/>
                        </a:rPr>
                        <a:t>novella</a:t>
                      </a:r>
                      <a:r>
                        <a:rPr lang="en-GB" sz="900" kern="1200" dirty="0" smtClean="0">
                          <a:solidFill>
                            <a:schemeClr val="dk1"/>
                          </a:solidFill>
                          <a:effectLst/>
                          <a:latin typeface="+mn-lt"/>
                          <a:ea typeface="+mn-ea"/>
                          <a:cs typeface="+mn-cs"/>
                        </a:rPr>
                        <a:t> contains many examples of transformation: the transformation of young Scrooge into an embittered old man; his transformation to a benevolent man; the transformation of Marley from selfish human to eternally-suffering ghost; supernatural transformations; the transformation of the future – to save Scrooge and Tiny Tim. Dickens message may have been that it is never too late to change.</a:t>
                      </a:r>
                      <a:r>
                        <a:rPr lang="en-GB" sz="900" dirty="0" smtClean="0">
                          <a:effectLst/>
                        </a:rPr>
                        <a:t> </a:t>
                      </a:r>
                      <a:endParaRPr lang="en-GB" sz="900" dirty="0">
                        <a:effectLst/>
                        <a:latin typeface="Cambria"/>
                        <a:ea typeface="ＭＳ 明朝"/>
                        <a:cs typeface="Times New Roman"/>
                      </a:endParaRPr>
                    </a:p>
                  </a:txBody>
                  <a:tcPr marL="114300" marR="11430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5">
                        <a:lumMod val="20000"/>
                        <a:lumOff val="80000"/>
                      </a:schemeClr>
                    </a:solidFill>
                  </a:tcP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3806996698"/>
              </p:ext>
            </p:extLst>
          </p:nvPr>
        </p:nvGraphicFramePr>
        <p:xfrm>
          <a:off x="6482947" y="5046298"/>
          <a:ext cx="6318653" cy="2833640"/>
        </p:xfrm>
        <a:graphic>
          <a:graphicData uri="http://schemas.openxmlformats.org/drawingml/2006/table">
            <a:tbl>
              <a:tblPr firstRow="1" bandRow="1">
                <a:tableStyleId>{5C22544A-7EE6-4342-B048-85BDC9FD1C3A}</a:tableStyleId>
              </a:tblPr>
              <a:tblGrid>
                <a:gridCol w="6318653"/>
              </a:tblGrid>
              <a:tr h="296354">
                <a:tc>
                  <a:txBody>
                    <a:bodyPr/>
                    <a:lstStyle/>
                    <a:p>
                      <a:r>
                        <a:rPr lang="en-US" sz="1200" dirty="0" smtClean="0">
                          <a:solidFill>
                            <a:srgbClr val="000000"/>
                          </a:solidFill>
                        </a:rPr>
                        <a:t>Key Characters</a:t>
                      </a:r>
                      <a:endParaRPr lang="en-US" sz="11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0000"/>
                        <a:lumOff val="80000"/>
                      </a:schemeClr>
                    </a:solidFill>
                  </a:tcPr>
                </a:tc>
              </a:tr>
              <a:tr h="633167">
                <a:tc>
                  <a:txBody>
                    <a:bodyPr/>
                    <a:lstStyle/>
                    <a:p>
                      <a:pPr lvl="1" algn="l">
                        <a:spcAft>
                          <a:spcPts val="0"/>
                        </a:spcAft>
                      </a:pPr>
                      <a:r>
                        <a:rPr lang="en-GB" sz="1050" b="1" dirty="0">
                          <a:effectLst/>
                          <a:latin typeface="Calibri"/>
                          <a:ea typeface="ＭＳ 明朝"/>
                          <a:cs typeface="Times New Roman"/>
                        </a:rPr>
                        <a:t>Scrooge </a:t>
                      </a:r>
                      <a:endParaRPr lang="en-GB" sz="900" b="1" dirty="0" smtClean="0">
                        <a:effectLst/>
                        <a:latin typeface="Calibri"/>
                        <a:ea typeface="ＭＳ 明朝"/>
                        <a:cs typeface="Times New Roman"/>
                      </a:endParaRPr>
                    </a:p>
                    <a:p>
                      <a:pPr lvl="1" algn="l">
                        <a:spcAft>
                          <a:spcPts val="0"/>
                        </a:spcAft>
                      </a:pPr>
                      <a:r>
                        <a:rPr lang="en-GB" sz="900" kern="1200" dirty="0" smtClean="0">
                          <a:solidFill>
                            <a:schemeClr val="dk1"/>
                          </a:solidFill>
                          <a:effectLst/>
                          <a:latin typeface="+mn-lt"/>
                          <a:ea typeface="+mn-ea"/>
                          <a:cs typeface="+mn-cs"/>
                        </a:rPr>
                        <a:t>The </a:t>
                      </a:r>
                      <a:r>
                        <a:rPr lang="en-GB" sz="900" b="1" u="sng" kern="1200" dirty="0" smtClean="0">
                          <a:solidFill>
                            <a:schemeClr val="dk1"/>
                          </a:solidFill>
                          <a:effectLst/>
                          <a:latin typeface="+mn-lt"/>
                          <a:ea typeface="+mn-ea"/>
                          <a:cs typeface="+mn-cs"/>
                        </a:rPr>
                        <a:t>protagonist</a:t>
                      </a:r>
                      <a:r>
                        <a:rPr lang="en-GB" sz="900" kern="1200" dirty="0" smtClean="0">
                          <a:solidFill>
                            <a:schemeClr val="dk1"/>
                          </a:solidFill>
                          <a:effectLst/>
                          <a:latin typeface="+mn-lt"/>
                          <a:ea typeface="+mn-ea"/>
                          <a:cs typeface="+mn-cs"/>
                        </a:rPr>
                        <a:t> who initially dismisses the goodwill and generosity associated with Christmas. After being forced to transform, he becomes a symbol of Christmas spirit in Stave Five. He is cheerful and benevolent. He is a </a:t>
                      </a:r>
                      <a:r>
                        <a:rPr lang="en-GB" sz="900" b="1" u="sng" kern="1200" dirty="0" smtClean="0">
                          <a:solidFill>
                            <a:schemeClr val="dk1"/>
                          </a:solidFill>
                          <a:effectLst/>
                          <a:latin typeface="+mn-lt"/>
                          <a:ea typeface="+mn-ea"/>
                          <a:cs typeface="+mn-cs"/>
                        </a:rPr>
                        <a:t>dynamic character</a:t>
                      </a:r>
                      <a:r>
                        <a:rPr lang="en-GB" sz="900" b="1" kern="1200" dirty="0" smtClean="0">
                          <a:solidFill>
                            <a:schemeClr val="dk1"/>
                          </a:solidFill>
                          <a:effectLst/>
                          <a:latin typeface="+mn-lt"/>
                          <a:ea typeface="+mn-ea"/>
                          <a:cs typeface="+mn-cs"/>
                        </a:rPr>
                        <a:t> </a:t>
                      </a:r>
                      <a:r>
                        <a:rPr lang="en-GB" sz="900" kern="1200" dirty="0" smtClean="0">
                          <a:solidFill>
                            <a:schemeClr val="dk1"/>
                          </a:solidFill>
                          <a:effectLst/>
                          <a:latin typeface="+mn-lt"/>
                          <a:ea typeface="+mn-ea"/>
                          <a:cs typeface="+mn-cs"/>
                        </a:rPr>
                        <a:t>(a character who changes).</a:t>
                      </a:r>
                      <a:r>
                        <a:rPr lang="en-GB" sz="900" dirty="0" smtClean="0">
                          <a:effectLst/>
                        </a:rPr>
                        <a:t> </a:t>
                      </a:r>
                      <a:endParaRPr lang="en-GB" sz="900" dirty="0">
                        <a:effectLst/>
                        <a:latin typeface="Cambria"/>
                        <a:ea typeface="ＭＳ 明朝"/>
                        <a:cs typeface="Times New Roman"/>
                      </a:endParaRPr>
                    </a:p>
                  </a:txBody>
                  <a:tcPr marL="114300" marR="11430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0000"/>
                        <a:lumOff val="80000"/>
                      </a:schemeClr>
                    </a:solidFill>
                  </a:tcPr>
                </a:tc>
              </a:tr>
              <a:tr h="506621">
                <a:tc>
                  <a:txBody>
                    <a:bodyPr/>
                    <a:lstStyle/>
                    <a:p>
                      <a:pPr lvl="1" algn="l">
                        <a:spcAft>
                          <a:spcPts val="0"/>
                        </a:spcAft>
                      </a:pPr>
                      <a:r>
                        <a:rPr lang="en-GB" sz="1050" b="1" dirty="0">
                          <a:effectLst/>
                          <a:latin typeface="Calibri"/>
                          <a:ea typeface="ＭＳ 明朝"/>
                          <a:cs typeface="Times New Roman"/>
                        </a:rPr>
                        <a:t>Bob </a:t>
                      </a:r>
                      <a:r>
                        <a:rPr lang="en-GB" sz="1050" b="1" dirty="0" err="1">
                          <a:effectLst/>
                          <a:latin typeface="Calibri"/>
                          <a:ea typeface="ＭＳ 明朝"/>
                          <a:cs typeface="Times New Roman"/>
                        </a:rPr>
                        <a:t>Cratchit</a:t>
                      </a:r>
                      <a:r>
                        <a:rPr lang="en-GB" sz="1050" b="1" dirty="0">
                          <a:effectLst/>
                          <a:latin typeface="Calibri"/>
                          <a:ea typeface="ＭＳ 明朝"/>
                          <a:cs typeface="Times New Roman"/>
                        </a:rPr>
                        <a:t> and </a:t>
                      </a:r>
                      <a:r>
                        <a:rPr lang="en-GB" sz="1050" b="1" dirty="0" smtClean="0">
                          <a:effectLst/>
                          <a:latin typeface="Calibri"/>
                          <a:ea typeface="ＭＳ 明朝"/>
                          <a:cs typeface="Times New Roman"/>
                        </a:rPr>
                        <a:t>family</a:t>
                      </a:r>
                    </a:p>
                    <a:p>
                      <a:pPr lvl="1" algn="l">
                        <a:spcAft>
                          <a:spcPts val="0"/>
                        </a:spcAft>
                      </a:pPr>
                      <a:r>
                        <a:rPr lang="en-GB" sz="900" kern="1200" dirty="0" smtClean="0">
                          <a:solidFill>
                            <a:schemeClr val="dk1"/>
                          </a:solidFill>
                          <a:effectLst/>
                          <a:latin typeface="+mn-lt"/>
                          <a:ea typeface="+mn-ea"/>
                          <a:cs typeface="+mn-cs"/>
                        </a:rPr>
                        <a:t>Bob is Scrooge’s downtrodden but loyal employee. His family are a symbol of Victorian poverty, cheerfulness in adversity, teamwork and Christmas Spirit. Bob shows pity for Scrooge, and provides a </a:t>
                      </a:r>
                      <a:r>
                        <a:rPr lang="en-GB" sz="900" b="1" u="sng" kern="1200" dirty="0" smtClean="0">
                          <a:solidFill>
                            <a:schemeClr val="dk1"/>
                          </a:solidFill>
                          <a:effectLst/>
                          <a:latin typeface="+mn-lt"/>
                          <a:ea typeface="+mn-ea"/>
                          <a:cs typeface="+mn-cs"/>
                        </a:rPr>
                        <a:t>contrast</a:t>
                      </a:r>
                      <a:r>
                        <a:rPr lang="en-GB" sz="900" b="1" kern="1200" dirty="0" smtClean="0">
                          <a:solidFill>
                            <a:schemeClr val="dk1"/>
                          </a:solidFill>
                          <a:effectLst/>
                          <a:latin typeface="+mn-lt"/>
                          <a:ea typeface="+mn-ea"/>
                          <a:cs typeface="+mn-cs"/>
                        </a:rPr>
                        <a:t> </a:t>
                      </a:r>
                      <a:r>
                        <a:rPr lang="en-GB" sz="900" kern="1200" dirty="0" smtClean="0">
                          <a:solidFill>
                            <a:schemeClr val="dk1"/>
                          </a:solidFill>
                          <a:effectLst/>
                          <a:latin typeface="+mn-lt"/>
                          <a:ea typeface="+mn-ea"/>
                          <a:cs typeface="+mn-cs"/>
                        </a:rPr>
                        <a:t>to Scrooge’s isolation and meanness. </a:t>
                      </a:r>
                      <a:endParaRPr lang="en-GB" sz="900" dirty="0">
                        <a:effectLst/>
                        <a:latin typeface="Cambria"/>
                        <a:ea typeface="ＭＳ 明朝"/>
                        <a:cs typeface="Times New Roman"/>
                      </a:endParaRPr>
                    </a:p>
                  </a:txBody>
                  <a:tcPr marL="114300" marR="11430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0000"/>
                        <a:lumOff val="80000"/>
                      </a:schemeClr>
                    </a:solidFill>
                  </a:tcPr>
                </a:tc>
              </a:tr>
              <a:tr h="648801">
                <a:tc>
                  <a:txBody>
                    <a:bodyPr/>
                    <a:lstStyle/>
                    <a:p>
                      <a:pPr lvl="1" algn="l">
                        <a:spcAft>
                          <a:spcPts val="0"/>
                        </a:spcAft>
                      </a:pPr>
                      <a:r>
                        <a:rPr lang="en-GB" sz="1050" b="1" dirty="0">
                          <a:effectLst/>
                          <a:latin typeface="Calibri"/>
                          <a:ea typeface="ＭＳ 明朝"/>
                          <a:cs typeface="Times New Roman"/>
                        </a:rPr>
                        <a:t>Nephew </a:t>
                      </a:r>
                      <a:r>
                        <a:rPr lang="en-GB" sz="1050" b="1" dirty="0" smtClean="0">
                          <a:effectLst/>
                          <a:latin typeface="Calibri"/>
                          <a:ea typeface="ＭＳ 明朝"/>
                          <a:cs typeface="Times New Roman"/>
                        </a:rPr>
                        <a:t>Fred</a:t>
                      </a:r>
                    </a:p>
                    <a:p>
                      <a:pPr lvl="1" algn="l">
                        <a:spcAft>
                          <a:spcPts val="0"/>
                        </a:spcAft>
                      </a:pPr>
                      <a:r>
                        <a:rPr lang="en-GB" sz="900" kern="1200" dirty="0" smtClean="0">
                          <a:solidFill>
                            <a:schemeClr val="dk1"/>
                          </a:solidFill>
                          <a:effectLst/>
                          <a:latin typeface="+mn-lt"/>
                          <a:ea typeface="+mn-ea"/>
                          <a:cs typeface="+mn-cs"/>
                        </a:rPr>
                        <a:t>The character of Fred serves as another </a:t>
                      </a:r>
                      <a:r>
                        <a:rPr lang="en-GB" sz="900" b="1" u="sng" kern="1200" dirty="0" smtClean="0">
                          <a:solidFill>
                            <a:schemeClr val="dk1"/>
                          </a:solidFill>
                          <a:effectLst/>
                          <a:latin typeface="+mn-lt"/>
                          <a:ea typeface="+mn-ea"/>
                          <a:cs typeface="+mn-cs"/>
                        </a:rPr>
                        <a:t>contrast</a:t>
                      </a:r>
                      <a:r>
                        <a:rPr lang="en-GB" sz="900" kern="1200" dirty="0" smtClean="0">
                          <a:solidFill>
                            <a:schemeClr val="dk1"/>
                          </a:solidFill>
                          <a:effectLst/>
                          <a:latin typeface="+mn-lt"/>
                          <a:ea typeface="+mn-ea"/>
                          <a:cs typeface="+mn-cs"/>
                        </a:rPr>
                        <a:t> to Scrooge. He epitomises the Christmas spirit of goodwill and refuses to be discouraged by his uncle’s misery. People (such as the </a:t>
                      </a:r>
                      <a:r>
                        <a:rPr lang="en-GB" sz="900" kern="1200" dirty="0" err="1" smtClean="0">
                          <a:solidFill>
                            <a:schemeClr val="dk1"/>
                          </a:solidFill>
                          <a:effectLst/>
                          <a:latin typeface="+mn-lt"/>
                          <a:ea typeface="+mn-ea"/>
                          <a:cs typeface="+mn-cs"/>
                        </a:rPr>
                        <a:t>Cratchits</a:t>
                      </a:r>
                      <a:r>
                        <a:rPr lang="en-GB" sz="900" kern="1200" dirty="0" smtClean="0">
                          <a:solidFill>
                            <a:schemeClr val="dk1"/>
                          </a:solidFill>
                          <a:effectLst/>
                          <a:latin typeface="+mn-lt"/>
                          <a:ea typeface="+mn-ea"/>
                          <a:cs typeface="+mn-cs"/>
                        </a:rPr>
                        <a:t>) speak highly of him and his generosity, in contrast to how they speak of Scrooge. Fred shows that Scrooge has chosen isolation.</a:t>
                      </a:r>
                      <a:r>
                        <a:rPr lang="en-GB" sz="900" dirty="0" smtClean="0">
                          <a:effectLst/>
                        </a:rPr>
                        <a:t> </a:t>
                      </a:r>
                      <a:endParaRPr lang="en-GB" sz="900" dirty="0">
                        <a:effectLst/>
                        <a:latin typeface="Cambria"/>
                        <a:ea typeface="ＭＳ 明朝"/>
                        <a:cs typeface="Times New Roman"/>
                      </a:endParaRPr>
                    </a:p>
                  </a:txBody>
                  <a:tcPr marL="114300" marR="11430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0000"/>
                        <a:lumOff val="80000"/>
                      </a:schemeClr>
                    </a:solidFill>
                  </a:tcPr>
                </a:tc>
              </a:tr>
              <a:tr h="683818">
                <a:tc>
                  <a:txBody>
                    <a:bodyPr/>
                    <a:lstStyle/>
                    <a:p>
                      <a:pPr lvl="1" algn="l">
                        <a:spcAft>
                          <a:spcPts val="0"/>
                        </a:spcAft>
                      </a:pPr>
                      <a:r>
                        <a:rPr lang="en-GB" sz="1050" b="1" dirty="0">
                          <a:effectLst/>
                          <a:latin typeface="Calibri"/>
                          <a:ea typeface="ＭＳ 明朝"/>
                          <a:cs typeface="Times New Roman"/>
                        </a:rPr>
                        <a:t>The </a:t>
                      </a:r>
                      <a:r>
                        <a:rPr lang="en-GB" sz="1050" b="1" dirty="0" smtClean="0">
                          <a:effectLst/>
                          <a:latin typeface="Calibri"/>
                          <a:ea typeface="ＭＳ 明朝"/>
                          <a:cs typeface="Times New Roman"/>
                        </a:rPr>
                        <a:t>Ghosts</a:t>
                      </a:r>
                    </a:p>
                    <a:p>
                      <a:pPr lvl="1" algn="l">
                        <a:spcAft>
                          <a:spcPts val="0"/>
                        </a:spcAft>
                      </a:pPr>
                      <a:r>
                        <a:rPr lang="en-GB" sz="900" kern="1200" dirty="0" smtClean="0">
                          <a:solidFill>
                            <a:schemeClr val="dk1"/>
                          </a:solidFill>
                          <a:effectLst/>
                          <a:latin typeface="+mn-lt"/>
                          <a:ea typeface="+mn-ea"/>
                          <a:cs typeface="+mn-cs"/>
                        </a:rPr>
                        <a:t>The ghosts are the </a:t>
                      </a:r>
                      <a:r>
                        <a:rPr lang="en-GB" sz="900" b="1" u="sng" kern="1200" dirty="0" smtClean="0">
                          <a:solidFill>
                            <a:schemeClr val="dk1"/>
                          </a:solidFill>
                          <a:effectLst/>
                          <a:latin typeface="+mn-lt"/>
                          <a:ea typeface="+mn-ea"/>
                          <a:cs typeface="+mn-cs"/>
                        </a:rPr>
                        <a:t>antagonists</a:t>
                      </a:r>
                      <a:r>
                        <a:rPr lang="en-GB" sz="900" kern="1200" dirty="0" smtClean="0">
                          <a:solidFill>
                            <a:schemeClr val="dk1"/>
                          </a:solidFill>
                          <a:effectLst/>
                          <a:latin typeface="+mn-lt"/>
                          <a:ea typeface="+mn-ea"/>
                          <a:cs typeface="+mn-cs"/>
                        </a:rPr>
                        <a:t> to Scrooge. They force him to view his selfish and greedy ways, and to admit how his behaviour will lead to a lonely death (“Men’s courses will foreshadow certain ends”): a metaphor for how the greed of the wealthy middle class will lead to a disastrous future for society.</a:t>
                      </a:r>
                      <a:r>
                        <a:rPr lang="en-GB" sz="900" dirty="0" smtClean="0">
                          <a:effectLst/>
                        </a:rPr>
                        <a:t> </a:t>
                      </a:r>
                      <a:endParaRPr lang="en-GB" sz="900" dirty="0">
                        <a:effectLst/>
                        <a:latin typeface="Cambria"/>
                        <a:ea typeface="ＭＳ 明朝"/>
                        <a:cs typeface="Times New Roman"/>
                      </a:endParaRPr>
                    </a:p>
                  </a:txBody>
                  <a:tcPr marL="114300" marR="11430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0000"/>
                        <a:lumOff val="80000"/>
                      </a:schemeClr>
                    </a:solidFill>
                  </a:tcPr>
                </a:tc>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4101254261"/>
              </p:ext>
            </p:extLst>
          </p:nvPr>
        </p:nvGraphicFramePr>
        <p:xfrm>
          <a:off x="6500709" y="8050613"/>
          <a:ext cx="6229846" cy="1478280"/>
        </p:xfrm>
        <a:graphic>
          <a:graphicData uri="http://schemas.openxmlformats.org/drawingml/2006/table">
            <a:tbl>
              <a:tblPr firstRow="1" bandRow="1">
                <a:tableStyleId>{5C22544A-7EE6-4342-B048-85BDC9FD1C3A}</a:tableStyleId>
              </a:tblPr>
              <a:tblGrid>
                <a:gridCol w="6229846"/>
              </a:tblGrid>
              <a:tr h="0">
                <a:tc>
                  <a:txBody>
                    <a:bodyPr/>
                    <a:lstStyle/>
                    <a:p>
                      <a:r>
                        <a:rPr lang="en-US" sz="1100" dirty="0" smtClean="0">
                          <a:solidFill>
                            <a:srgbClr val="000000"/>
                          </a:solidFill>
                        </a:rPr>
                        <a:t>Form and Structure</a:t>
                      </a:r>
                      <a:endParaRPr lang="en-US" sz="11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4">
                        <a:lumMod val="20000"/>
                        <a:lumOff val="80000"/>
                      </a:schemeClr>
                    </a:solidFill>
                  </a:tcPr>
                </a:tc>
              </a:tr>
              <a:tr h="935475">
                <a:tc>
                  <a:txBody>
                    <a:bodyPr/>
                    <a:lstStyle/>
                    <a:p>
                      <a:pPr marL="342900" lvl="0" indent="-342900" algn="l">
                        <a:spcAft>
                          <a:spcPts val="0"/>
                        </a:spcAft>
                        <a:buFont typeface="Symbol"/>
                        <a:buChar char=""/>
                      </a:pPr>
                      <a:r>
                        <a:rPr lang="en-GB" sz="1000" dirty="0">
                          <a:effectLst/>
                          <a:latin typeface="Calibri"/>
                          <a:ea typeface="ＭＳ 明朝"/>
                          <a:cs typeface="Times New Roman"/>
                        </a:rPr>
                        <a:t>The </a:t>
                      </a:r>
                      <a:r>
                        <a:rPr lang="en-GB" sz="1000" b="1" u="sng" dirty="0">
                          <a:effectLst/>
                          <a:latin typeface="Calibri"/>
                          <a:ea typeface="ＭＳ 明朝"/>
                          <a:cs typeface="Times New Roman"/>
                        </a:rPr>
                        <a:t>novella</a:t>
                      </a:r>
                      <a:r>
                        <a:rPr lang="en-GB" sz="1000" dirty="0">
                          <a:effectLst/>
                          <a:latin typeface="Calibri"/>
                          <a:ea typeface="ＭＳ 明朝"/>
                          <a:cs typeface="Times New Roman"/>
                        </a:rPr>
                        <a:t> is narrated in the </a:t>
                      </a:r>
                      <a:r>
                        <a:rPr lang="en-GB" sz="1000" b="1" u="sng" dirty="0">
                          <a:effectLst/>
                          <a:latin typeface="Calibri"/>
                          <a:ea typeface="ＭＳ 明朝"/>
                          <a:cs typeface="Times New Roman"/>
                        </a:rPr>
                        <a:t>third person</a:t>
                      </a:r>
                      <a:r>
                        <a:rPr lang="en-GB" sz="1000" dirty="0">
                          <a:effectLst/>
                          <a:latin typeface="Calibri"/>
                          <a:ea typeface="ＭＳ 明朝"/>
                          <a:cs typeface="Times New Roman"/>
                        </a:rPr>
                        <a:t> by an </a:t>
                      </a:r>
                      <a:r>
                        <a:rPr lang="en-GB" sz="1000" b="1" u="sng" dirty="0">
                          <a:effectLst/>
                          <a:latin typeface="Calibri"/>
                          <a:ea typeface="ＭＳ 明朝"/>
                          <a:cs typeface="Times New Roman"/>
                        </a:rPr>
                        <a:t>omniscient narrator</a:t>
                      </a:r>
                      <a:r>
                        <a:rPr lang="en-GB" sz="1000" dirty="0">
                          <a:effectLst/>
                          <a:latin typeface="Calibri"/>
                          <a:ea typeface="ＭＳ 明朝"/>
                          <a:cs typeface="Times New Roman"/>
                        </a:rPr>
                        <a:t>, who also seems very biased against Scrooge.</a:t>
                      </a:r>
                      <a:endParaRPr lang="en-GB" sz="1000" dirty="0">
                        <a:effectLst/>
                        <a:latin typeface="Cambria"/>
                        <a:ea typeface="ＭＳ 明朝"/>
                        <a:cs typeface="Times New Roman"/>
                      </a:endParaRPr>
                    </a:p>
                    <a:p>
                      <a:pPr marL="342900" lvl="0" indent="-342900" algn="l">
                        <a:spcAft>
                          <a:spcPts val="0"/>
                        </a:spcAft>
                        <a:buFont typeface="Symbol"/>
                        <a:buChar char=""/>
                      </a:pPr>
                      <a:r>
                        <a:rPr lang="en-GB" sz="1000" dirty="0">
                          <a:effectLst/>
                          <a:latin typeface="Calibri"/>
                          <a:ea typeface="ＭＳ 明朝"/>
                          <a:cs typeface="Times New Roman"/>
                        </a:rPr>
                        <a:t>It is a </a:t>
                      </a:r>
                      <a:r>
                        <a:rPr lang="en-GB" sz="1000" b="1" u="sng" dirty="0">
                          <a:effectLst/>
                          <a:latin typeface="Calibri"/>
                          <a:ea typeface="ＭＳ 明朝"/>
                          <a:cs typeface="Times New Roman"/>
                        </a:rPr>
                        <a:t>parable</a:t>
                      </a:r>
                      <a:r>
                        <a:rPr lang="en-GB" sz="1000" dirty="0">
                          <a:effectLst/>
                          <a:latin typeface="Calibri"/>
                          <a:ea typeface="ＭＳ 明朝"/>
                          <a:cs typeface="Times New Roman"/>
                        </a:rPr>
                        <a:t>: a moral tale with a strong message</a:t>
                      </a:r>
                      <a:r>
                        <a:rPr lang="en-GB" sz="1000" dirty="0" smtClean="0">
                          <a:effectLst/>
                          <a:latin typeface="Calibri"/>
                          <a:ea typeface="ＭＳ 明朝"/>
                          <a:cs typeface="Times New Roman"/>
                        </a:rPr>
                        <a:t>.</a:t>
                      </a:r>
                    </a:p>
                    <a:p>
                      <a:pPr marL="342900" lvl="0" indent="-342900" algn="l">
                        <a:spcAft>
                          <a:spcPts val="0"/>
                        </a:spcAft>
                        <a:buFont typeface="Symbol"/>
                        <a:buChar char=""/>
                      </a:pPr>
                      <a:r>
                        <a:rPr lang="en-GB" sz="1000" kern="1200" dirty="0" smtClean="0">
                          <a:solidFill>
                            <a:schemeClr val="dk1"/>
                          </a:solidFill>
                          <a:effectLst/>
                          <a:latin typeface="+mn-lt"/>
                          <a:ea typeface="+mn-ea"/>
                          <a:cs typeface="+mn-cs"/>
                        </a:rPr>
                        <a:t>It</a:t>
                      </a:r>
                      <a:r>
                        <a:rPr lang="en-GB" sz="1000" kern="1200" baseline="0" dirty="0" smtClean="0">
                          <a:solidFill>
                            <a:schemeClr val="dk1"/>
                          </a:solidFill>
                          <a:effectLst/>
                          <a:latin typeface="+mn-lt"/>
                          <a:ea typeface="+mn-ea"/>
                          <a:cs typeface="+mn-cs"/>
                        </a:rPr>
                        <a:t> i</a:t>
                      </a:r>
                      <a:r>
                        <a:rPr lang="en-GB" sz="1000" kern="1200" dirty="0" smtClean="0">
                          <a:solidFill>
                            <a:schemeClr val="dk1"/>
                          </a:solidFill>
                          <a:effectLst/>
                          <a:latin typeface="+mn-lt"/>
                          <a:ea typeface="+mn-ea"/>
                          <a:cs typeface="+mn-cs"/>
                        </a:rPr>
                        <a:t>s arranged in </a:t>
                      </a:r>
                      <a:r>
                        <a:rPr lang="en-GB" sz="1000" b="1" u="sng" kern="1200" dirty="0" smtClean="0">
                          <a:solidFill>
                            <a:schemeClr val="dk1"/>
                          </a:solidFill>
                          <a:effectLst/>
                          <a:latin typeface="+mn-lt"/>
                          <a:ea typeface="+mn-ea"/>
                          <a:cs typeface="+mn-cs"/>
                        </a:rPr>
                        <a:t>five staves</a:t>
                      </a:r>
                      <a:r>
                        <a:rPr lang="en-GB" sz="1000" kern="1200" dirty="0" smtClean="0">
                          <a:solidFill>
                            <a:schemeClr val="dk1"/>
                          </a:solidFill>
                          <a:effectLst/>
                          <a:latin typeface="+mn-lt"/>
                          <a:ea typeface="+mn-ea"/>
                          <a:cs typeface="+mn-cs"/>
                        </a:rPr>
                        <a:t> (not chapters) as a </a:t>
                      </a:r>
                      <a:r>
                        <a:rPr lang="en-GB" sz="1000" b="1" u="sng" kern="1200" dirty="0" smtClean="0">
                          <a:solidFill>
                            <a:schemeClr val="dk1"/>
                          </a:solidFill>
                          <a:effectLst/>
                          <a:latin typeface="+mn-lt"/>
                          <a:ea typeface="+mn-ea"/>
                          <a:cs typeface="+mn-cs"/>
                        </a:rPr>
                        <a:t>metaphor</a:t>
                      </a:r>
                      <a:r>
                        <a:rPr lang="en-GB" sz="1000" kern="1200" dirty="0" smtClean="0">
                          <a:solidFill>
                            <a:schemeClr val="dk1"/>
                          </a:solidFill>
                          <a:effectLst/>
                          <a:latin typeface="+mn-lt"/>
                          <a:ea typeface="+mn-ea"/>
                          <a:cs typeface="+mn-cs"/>
                        </a:rPr>
                        <a:t> for an actual Christmas carol. It contains much </a:t>
                      </a:r>
                      <a:r>
                        <a:rPr lang="en-GB" sz="1000" b="1" kern="1200" dirty="0" smtClean="0">
                          <a:solidFill>
                            <a:schemeClr val="dk1"/>
                          </a:solidFill>
                          <a:effectLst/>
                          <a:latin typeface="+mn-lt"/>
                          <a:ea typeface="+mn-ea"/>
                          <a:cs typeface="+mn-cs"/>
                        </a:rPr>
                        <a:t>musical imagery</a:t>
                      </a:r>
                      <a:r>
                        <a:rPr lang="en-GB" sz="1000" kern="1200" dirty="0" smtClean="0">
                          <a:solidFill>
                            <a:schemeClr val="dk1"/>
                          </a:solidFill>
                          <a:effectLst/>
                          <a:latin typeface="+mn-lt"/>
                          <a:ea typeface="+mn-ea"/>
                          <a:cs typeface="+mn-cs"/>
                        </a:rPr>
                        <a:t> throughout (church bells, clock chimes, carol singers, </a:t>
                      </a:r>
                      <a:r>
                        <a:rPr lang="en-GB" sz="1000" kern="1200" dirty="0" err="1" smtClean="0">
                          <a:solidFill>
                            <a:schemeClr val="dk1"/>
                          </a:solidFill>
                          <a:effectLst/>
                          <a:latin typeface="+mn-lt"/>
                          <a:ea typeface="+mn-ea"/>
                          <a:cs typeface="+mn-cs"/>
                        </a:rPr>
                        <a:t>Fezziwig’s</a:t>
                      </a:r>
                      <a:r>
                        <a:rPr lang="en-GB" sz="1000" kern="1200" dirty="0" smtClean="0">
                          <a:solidFill>
                            <a:schemeClr val="dk1"/>
                          </a:solidFill>
                          <a:effectLst/>
                          <a:latin typeface="+mn-lt"/>
                          <a:ea typeface="+mn-ea"/>
                          <a:cs typeface="+mn-cs"/>
                        </a:rPr>
                        <a:t> party).</a:t>
                      </a:r>
                      <a:r>
                        <a:rPr lang="en-GB" sz="1000" dirty="0" smtClean="0">
                          <a:effectLst/>
                        </a:rPr>
                        <a:t> </a:t>
                      </a:r>
                    </a:p>
                    <a:p>
                      <a:pPr marL="342900" lvl="0" indent="-342900" algn="l">
                        <a:spcAft>
                          <a:spcPts val="0"/>
                        </a:spcAft>
                        <a:buFont typeface="Symbol"/>
                        <a:buChar char=""/>
                      </a:pPr>
                      <a:r>
                        <a:rPr lang="en-GB" sz="1000" dirty="0" smtClean="0">
                          <a:effectLst/>
                          <a:latin typeface="+mn-lt"/>
                          <a:ea typeface="ＭＳ 明朝"/>
                          <a:cs typeface="Times New Roman"/>
                        </a:rPr>
                        <a:t>Dickens</a:t>
                      </a:r>
                      <a:r>
                        <a:rPr lang="en-GB" sz="1000" baseline="0" dirty="0" smtClean="0">
                          <a:effectLst/>
                          <a:latin typeface="+mn-lt"/>
                          <a:ea typeface="ＭＳ 明朝"/>
                          <a:cs typeface="Times New Roman"/>
                        </a:rPr>
                        <a:t> uses a </a:t>
                      </a:r>
                      <a:r>
                        <a:rPr lang="en-GB" sz="1000" b="1" u="sng" baseline="0" dirty="0" smtClean="0">
                          <a:effectLst/>
                          <a:latin typeface="+mn-lt"/>
                          <a:ea typeface="ＭＳ 明朝"/>
                          <a:cs typeface="Times New Roman"/>
                        </a:rPr>
                        <a:t>circular structure</a:t>
                      </a:r>
                      <a:r>
                        <a:rPr lang="en-GB" sz="1000" baseline="0" dirty="0" smtClean="0">
                          <a:effectLst/>
                          <a:latin typeface="+mn-lt"/>
                          <a:ea typeface="ＭＳ 明朝"/>
                          <a:cs typeface="Times New Roman"/>
                        </a:rPr>
                        <a:t>. Scrooge’s interactions in Stave Five mirror those in Stave One, however he now treats everyone much differently (Fred, Bob </a:t>
                      </a:r>
                      <a:r>
                        <a:rPr lang="en-GB" sz="1000" baseline="0" dirty="0" err="1" smtClean="0">
                          <a:effectLst/>
                          <a:latin typeface="+mn-lt"/>
                          <a:ea typeface="ＭＳ 明朝"/>
                          <a:cs typeface="Times New Roman"/>
                        </a:rPr>
                        <a:t>Cratchit</a:t>
                      </a:r>
                      <a:r>
                        <a:rPr lang="en-GB" sz="1000" baseline="0" dirty="0" smtClean="0">
                          <a:effectLst/>
                          <a:latin typeface="+mn-lt"/>
                          <a:ea typeface="ＭＳ 明朝"/>
                          <a:cs typeface="Times New Roman"/>
                        </a:rPr>
                        <a:t>, the portly gentlemen, the young boy, Christmas itself). The weather also changes to reflect his transformation.</a:t>
                      </a:r>
                      <a:endParaRPr lang="en-GB" sz="1000" dirty="0">
                        <a:effectLst/>
                        <a:latin typeface="+mn-lt"/>
                        <a:ea typeface="ＭＳ 明朝"/>
                        <a:cs typeface="Times New Roman"/>
                      </a:endParaRPr>
                    </a:p>
                  </a:txBody>
                  <a:tcPr marL="114300" marR="11430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4">
                        <a:lumMod val="20000"/>
                        <a:lumOff val="80000"/>
                      </a:schemeClr>
                    </a:solidFill>
                  </a:tcPr>
                </a:tc>
              </a:tr>
            </a:tbl>
          </a:graphicData>
        </a:graphic>
      </p:graphicFrame>
      <p:pic>
        <p:nvPicPr>
          <p:cNvPr id="19" name="Picture 18"/>
          <p:cNvPicPr>
            <a:picLocks noChangeAspect="1"/>
          </p:cNvPicPr>
          <p:nvPr/>
        </p:nvPicPr>
        <p:blipFill>
          <a:blip r:embed="rId6"/>
          <a:stretch>
            <a:fillRect/>
          </a:stretch>
        </p:blipFill>
        <p:spPr>
          <a:xfrm>
            <a:off x="12200726" y="1059376"/>
            <a:ext cx="451475" cy="643592"/>
          </a:xfrm>
          <a:prstGeom prst="rect">
            <a:avLst/>
          </a:prstGeom>
        </p:spPr>
      </p:pic>
      <p:pic>
        <p:nvPicPr>
          <p:cNvPr id="24" name="Picture 23"/>
          <p:cNvPicPr>
            <a:picLocks noChangeAspect="1"/>
          </p:cNvPicPr>
          <p:nvPr/>
        </p:nvPicPr>
        <p:blipFill rotWithShape="1">
          <a:blip r:embed="rId7"/>
          <a:srcRect l="14722" r="23377"/>
          <a:stretch/>
        </p:blipFill>
        <p:spPr>
          <a:xfrm>
            <a:off x="6517518" y="5397026"/>
            <a:ext cx="616269" cy="560405"/>
          </a:xfrm>
          <a:prstGeom prst="rect">
            <a:avLst/>
          </a:prstGeom>
        </p:spPr>
      </p:pic>
      <p:pic>
        <p:nvPicPr>
          <p:cNvPr id="25" name="Picture 24"/>
          <p:cNvPicPr>
            <a:picLocks noChangeAspect="1"/>
          </p:cNvPicPr>
          <p:nvPr/>
        </p:nvPicPr>
        <p:blipFill rotWithShape="1">
          <a:blip r:embed="rId8"/>
          <a:srcRect l="14649" t="12658" r="1945" b="27848"/>
          <a:stretch/>
        </p:blipFill>
        <p:spPr>
          <a:xfrm>
            <a:off x="6554867" y="5975947"/>
            <a:ext cx="578919" cy="549680"/>
          </a:xfrm>
          <a:prstGeom prst="rect">
            <a:avLst/>
          </a:prstGeom>
        </p:spPr>
      </p:pic>
      <p:pic>
        <p:nvPicPr>
          <p:cNvPr id="29" name="Picture 28"/>
          <p:cNvPicPr>
            <a:picLocks noChangeAspect="1"/>
          </p:cNvPicPr>
          <p:nvPr/>
        </p:nvPicPr>
        <p:blipFill rotWithShape="1">
          <a:blip r:embed="rId9"/>
          <a:srcRect l="20986" t="14125" r="36481" b="51002"/>
          <a:stretch/>
        </p:blipFill>
        <p:spPr>
          <a:xfrm>
            <a:off x="6536193" y="6573542"/>
            <a:ext cx="631834" cy="541572"/>
          </a:xfrm>
          <a:prstGeom prst="rect">
            <a:avLst/>
          </a:prstGeom>
        </p:spPr>
      </p:pic>
      <p:pic>
        <p:nvPicPr>
          <p:cNvPr id="30" name="Picture 29"/>
          <p:cNvPicPr>
            <a:picLocks noChangeAspect="1"/>
          </p:cNvPicPr>
          <p:nvPr/>
        </p:nvPicPr>
        <p:blipFill>
          <a:blip r:embed="rId10"/>
          <a:stretch>
            <a:fillRect/>
          </a:stretch>
        </p:blipFill>
        <p:spPr>
          <a:xfrm flipH="1">
            <a:off x="6546595" y="7264511"/>
            <a:ext cx="605716" cy="632637"/>
          </a:xfrm>
          <a:prstGeom prst="rect">
            <a:avLst/>
          </a:prstGeom>
        </p:spPr>
      </p:pic>
    </p:spTree>
    <p:extLst>
      <p:ext uri="{BB962C8B-B14F-4D97-AF65-F5344CB8AC3E}">
        <p14:creationId xmlns:p14="http://schemas.microsoft.com/office/powerpoint/2010/main" val="31666763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1367</TotalTime>
  <Words>1925</Words>
  <Application>Microsoft Office PowerPoint</Application>
  <PresentationFormat>A3 Paper (297x420 mm)</PresentationFormat>
  <Paragraphs>113</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Harris Federation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 Obertelli (HF)</dc:creator>
  <cp:lastModifiedBy>AGilbert</cp:lastModifiedBy>
  <cp:revision>70</cp:revision>
  <cp:lastPrinted>2018-04-16T08:28:48Z</cp:lastPrinted>
  <dcterms:created xsi:type="dcterms:W3CDTF">2017-06-13T13:42:43Z</dcterms:created>
  <dcterms:modified xsi:type="dcterms:W3CDTF">2018-04-16T08:28:57Z</dcterms:modified>
</cp:coreProperties>
</file>