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278" r:id="rId3"/>
    <p:sldId id="268" r:id="rId4"/>
    <p:sldId id="265" r:id="rId5"/>
    <p:sldId id="274" r:id="rId6"/>
    <p:sldId id="275" r:id="rId7"/>
    <p:sldId id="276" r:id="rId8"/>
    <p:sldId id="277" r:id="rId9"/>
    <p:sldId id="279" r:id="rId10"/>
    <p:sldId id="280" r:id="rId11"/>
    <p:sldId id="281" r:id="rId12"/>
    <p:sldId id="282" r:id="rId13"/>
    <p:sldId id="271" r:id="rId14"/>
    <p:sldId id="269" r:id="rId15"/>
    <p:sldId id="270" r:id="rId16"/>
    <p:sldId id="272" r:id="rId17"/>
    <p:sldId id="273" r:id="rId18"/>
    <p:sldId id="283" r:id="rId19"/>
    <p:sldId id="284" r:id="rId20"/>
    <p:sldId id="285" r:id="rId21"/>
    <p:sldId id="286" r:id="rId22"/>
    <p:sldId id="287" r:id="rId23"/>
    <p:sldId id="288" r:id="rId24"/>
    <p:sldId id="289" r:id="rId25"/>
    <p:sldId id="290" r:id="rId26"/>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10">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4C3"/>
    <a:srgbClr val="C7C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snapToGrid="0">
      <p:cViewPr varScale="1">
        <p:scale>
          <a:sx n="69" d="100"/>
          <a:sy n="69" d="100"/>
        </p:scale>
        <p:origin x="1392" y="48"/>
      </p:cViewPr>
      <p:guideLst>
        <p:guide orient="horz" pos="2160"/>
        <p:guide pos="2880"/>
      </p:guideLst>
    </p:cSldViewPr>
  </p:slideViewPr>
  <p:notesTextViewPr>
    <p:cViewPr>
      <p:scale>
        <a:sx n="100" d="100"/>
        <a:sy n="100" d="100"/>
      </p:scale>
      <p:origin x="0" y="0"/>
    </p:cViewPr>
  </p:notesTextViewPr>
  <p:notesViewPr>
    <p:cSldViewPr snapToGrid="0">
      <p:cViewPr varScale="1">
        <p:scale>
          <a:sx n="53" d="100"/>
          <a:sy n="53" d="100"/>
        </p:scale>
        <p:origin x="-2868" y="-90"/>
      </p:cViewPr>
      <p:guideLst>
        <p:guide orient="horz" pos="2880"/>
        <p:guide pos="2160"/>
        <p:guide orient="horz" pos="3110"/>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eaLnBrk="1" hangingPunct="1">
              <a:defRPr sz="1200">
                <a:latin typeface="Arial" charset="0"/>
              </a:defRPr>
            </a:lvl1pPr>
          </a:lstStyle>
          <a:p>
            <a:pPr>
              <a:defRPr/>
            </a:pPr>
            <a:fld id="{7E836EE6-1564-44DD-B765-A243224A93FC}" type="datetimeFigureOut">
              <a:rPr lang="en-GB"/>
              <a:pPr>
                <a:defRPr/>
              </a:pPr>
              <a:t>12/10/2019</a:t>
            </a:fld>
            <a:endParaRPr lang="en-GB"/>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C48C5F0-7D98-4F57-B04F-8E13E9B6D9D1}" type="slidenum">
              <a:rPr lang="en-GB" altLang="en-US"/>
              <a:pPr>
                <a:defRPr/>
              </a:pPr>
              <a:t>‹#›</a:t>
            </a:fld>
            <a:endParaRPr lang="en-GB" altLang="en-US"/>
          </a:p>
        </p:txBody>
      </p:sp>
    </p:spTree>
    <p:extLst>
      <p:ext uri="{BB962C8B-B14F-4D97-AF65-F5344CB8AC3E}">
        <p14:creationId xmlns:p14="http://schemas.microsoft.com/office/powerpoint/2010/main" val="4086724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50443"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690269"/>
            <a:ext cx="5438140"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674D308-F12F-4A9A-B031-D9FD9CC50F7F}" type="slidenum">
              <a:rPr lang="en-GB" altLang="en-US"/>
              <a:pPr>
                <a:defRPr/>
              </a:pPr>
              <a:t>‹#›</a:t>
            </a:fld>
            <a:endParaRPr lang="en-GB" altLang="en-US"/>
          </a:p>
        </p:txBody>
      </p:sp>
    </p:spTree>
    <p:extLst>
      <p:ext uri="{BB962C8B-B14F-4D97-AF65-F5344CB8AC3E}">
        <p14:creationId xmlns:p14="http://schemas.microsoft.com/office/powerpoint/2010/main" val="3196680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00E493-7449-4C13-909E-58D12FD9B459}" type="slidenum">
              <a:rPr lang="en-GB" altLang="en-US"/>
              <a:pPr>
                <a:spcBef>
                  <a:spcPct val="0"/>
                </a:spcBef>
              </a:pPr>
              <a:t>1</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0173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3A7B71-B2A7-42B8-9330-388ACF4970E8}" type="slidenum">
              <a:rPr lang="en-GB" altLang="en-US"/>
              <a:pPr>
                <a:spcBef>
                  <a:spcPct val="0"/>
                </a:spcBef>
              </a:pPr>
              <a:t>3</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4102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1C382-BAE7-4FDE-9E7F-73F1D9A458FF}" type="slidenum">
              <a:rPr lang="en-GB" altLang="en-US"/>
              <a:pPr>
                <a:spcBef>
                  <a:spcPct val="0"/>
                </a:spcBef>
              </a:pPr>
              <a:t>4</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09674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dt" sz="half" idx="10"/>
          </p:nvPr>
        </p:nvSpPr>
        <p:spPr/>
        <p:txBody>
          <a:bodyPr/>
          <a:lstStyle>
            <a:lvl1pPr>
              <a:defRPr/>
            </a:lvl1pPr>
          </a:lstStyle>
          <a:p>
            <a:pPr>
              <a:defRPr/>
            </a:pPr>
            <a:endParaRPr lang="en-GB"/>
          </a:p>
        </p:txBody>
      </p:sp>
      <p:sp>
        <p:nvSpPr>
          <p:cNvPr id="4" name="Rectangle 3"/>
          <p:cNvSpPr>
            <a:spLocks noGrp="1" noChangeArrowheads="1"/>
          </p:cNvSpPr>
          <p:nvPr>
            <p:ph type="ftr" sz="quarter" idx="11"/>
          </p:nvPr>
        </p:nvSpPr>
        <p:spPr/>
        <p:txBody>
          <a:bodyPr/>
          <a:lstStyle>
            <a:lvl1pPr>
              <a:defRPr>
                <a:solidFill>
                  <a:schemeClr val="tx1"/>
                </a:solidFill>
              </a:defRPr>
            </a:lvl1pPr>
          </a:lstStyle>
          <a:p>
            <a:pPr>
              <a:defRPr/>
            </a:pPr>
            <a:endParaRPr lang="en-GB"/>
          </a:p>
        </p:txBody>
      </p:sp>
      <p:sp>
        <p:nvSpPr>
          <p:cNvPr id="5" name="Rectangle 4"/>
          <p:cNvSpPr>
            <a:spLocks noGrp="1" noChangeArrowheads="1"/>
          </p:cNvSpPr>
          <p:nvPr>
            <p:ph type="sldNum" sz="quarter" idx="12"/>
          </p:nvPr>
        </p:nvSpPr>
        <p:spPr/>
        <p:txBody>
          <a:bodyPr/>
          <a:lstStyle>
            <a:lvl1pPr>
              <a:defRPr smtClean="0"/>
            </a:lvl1pPr>
          </a:lstStyle>
          <a:p>
            <a:pPr>
              <a:defRPr/>
            </a:pPr>
            <a:fld id="{A3A9A59D-3258-406A-B9FE-B4FA405C2B28}" type="slidenum">
              <a:rPr lang="en-GB" altLang="en-US"/>
              <a:pPr>
                <a:defRPr/>
              </a:pPr>
              <a:t>‹#›</a:t>
            </a:fld>
            <a:endParaRPr lang="en-GB" altLang="en-US"/>
          </a:p>
        </p:txBody>
      </p:sp>
    </p:spTree>
    <p:extLst>
      <p:ext uri="{BB962C8B-B14F-4D97-AF65-F5344CB8AC3E}">
        <p14:creationId xmlns:p14="http://schemas.microsoft.com/office/powerpoint/2010/main" val="243953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Align Cent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A9F3EE2-5DAF-4D26-85AA-00BD313188F9}" type="slidenum">
              <a:rPr lang="en-GB" altLang="en-US"/>
              <a:pPr>
                <a:defRPr/>
              </a:pPr>
              <a:t>‹#›</a:t>
            </a:fld>
            <a:endParaRPr lang="en-GB" altLang="en-US"/>
          </a:p>
        </p:txBody>
      </p:sp>
    </p:spTree>
    <p:extLst>
      <p:ext uri="{BB962C8B-B14F-4D97-AF65-F5344CB8AC3E}">
        <p14:creationId xmlns:p14="http://schemas.microsoft.com/office/powerpoint/2010/main" val="313271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2 Align Righ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0" y="271610"/>
            <a:ext cx="3985816" cy="1143000"/>
          </a:xfrm>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AF9D399F-3E24-4FCB-96E0-944661CE439B}" type="slidenum">
              <a:rPr lang="en-GB" altLang="en-US"/>
              <a:pPr>
                <a:defRPr/>
              </a:pPr>
              <a:t>‹#›</a:t>
            </a:fld>
            <a:endParaRPr lang="en-GB" altLang="en-US"/>
          </a:p>
        </p:txBody>
      </p:sp>
    </p:spTree>
    <p:extLst>
      <p:ext uri="{BB962C8B-B14F-4D97-AF65-F5344CB8AC3E}">
        <p14:creationId xmlns:p14="http://schemas.microsoft.com/office/powerpoint/2010/main" val="755448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Slide 2 Align Righ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9244" y="249307"/>
            <a:ext cx="3985816" cy="1143000"/>
          </a:xfrm>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C079DBA4-4A9E-444C-979F-96974AAB42D0}" type="slidenum">
              <a:rPr lang="en-GB" altLang="en-US"/>
              <a:pPr>
                <a:defRPr/>
              </a:pPr>
              <a:t>‹#›</a:t>
            </a:fld>
            <a:endParaRPr lang="en-GB" altLang="en-US"/>
          </a:p>
        </p:txBody>
      </p:sp>
    </p:spTree>
    <p:extLst>
      <p:ext uri="{BB962C8B-B14F-4D97-AF65-F5344CB8AC3E}">
        <p14:creationId xmlns:p14="http://schemas.microsoft.com/office/powerpoint/2010/main" val="3513531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2 Align Righ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lvl1pPr>
            <a:lvl2pPr algn="r">
              <a:defRPr/>
            </a:lvl2pPr>
            <a:lvl3pPr algn="r">
              <a:defRPr/>
            </a:lvl3pPr>
            <a:lvl4pPr algn="r">
              <a:defRPr/>
            </a:lvl4pPr>
            <a:lvl5pPr algn="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9C16CEF-910F-4864-AC20-5136B0B14B71}" type="slidenum">
              <a:rPr lang="en-GB" altLang="en-US"/>
              <a:pPr>
                <a:defRPr/>
              </a:pPr>
              <a:t>‹#›</a:t>
            </a:fld>
            <a:endParaRPr lang="en-GB" altLang="en-US"/>
          </a:p>
        </p:txBody>
      </p:sp>
    </p:spTree>
    <p:extLst>
      <p:ext uri="{BB962C8B-B14F-4D97-AF65-F5344CB8AC3E}">
        <p14:creationId xmlns:p14="http://schemas.microsoft.com/office/powerpoint/2010/main" val="1671970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2 Align Right 2">
    <p:spTree>
      <p:nvGrpSpPr>
        <p:cNvPr id="1" name=""/>
        <p:cNvGrpSpPr/>
        <p:nvPr/>
      </p:nvGrpSpPr>
      <p:grpSpPr>
        <a:xfrm>
          <a:off x="0" y="0"/>
          <a:ext cx="0" cy="0"/>
          <a:chOff x="0" y="0"/>
          <a:chExt cx="0" cy="0"/>
        </a:xfrm>
      </p:grpSpPr>
      <p:sp>
        <p:nvSpPr>
          <p:cNvPr id="2" name="Title 1"/>
          <p:cNvSpPr>
            <a:spLocks noGrp="1"/>
          </p:cNvSpPr>
          <p:nvPr>
            <p:ph type="title"/>
          </p:nvPr>
        </p:nvSpPr>
        <p:spPr>
          <a:xfrm>
            <a:off x="457200" y="1378587"/>
            <a:ext cx="8229600" cy="1143000"/>
          </a:xfrm>
        </p:spPr>
        <p:txBody>
          <a:bodyPr/>
          <a:lstStyle>
            <a:lvl1pPr algn="ctr">
              <a:defRPr/>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5404CEB-E5ED-4CC4-8318-BD6CDE67B3B7}" type="slidenum">
              <a:rPr lang="en-GB" altLang="en-US"/>
              <a:pPr>
                <a:defRPr/>
              </a:pPr>
              <a:t>‹#›</a:t>
            </a:fld>
            <a:endParaRPr lang="en-GB" altLang="en-US"/>
          </a:p>
        </p:txBody>
      </p:sp>
    </p:spTree>
    <p:extLst>
      <p:ext uri="{BB962C8B-B14F-4D97-AF65-F5344CB8AC3E}">
        <p14:creationId xmlns:p14="http://schemas.microsoft.com/office/powerpoint/2010/main" val="145992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Align Cen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376039-830E-46CC-A45C-A3965C0A149B}" type="slidenum">
              <a:rPr lang="en-GB" altLang="en-US"/>
              <a:pPr>
                <a:defRPr/>
              </a:pPr>
              <a:t>‹#›</a:t>
            </a:fld>
            <a:endParaRPr lang="en-GB" altLang="en-US"/>
          </a:p>
        </p:txBody>
      </p:sp>
    </p:spTree>
    <p:extLst>
      <p:ext uri="{BB962C8B-B14F-4D97-AF65-F5344CB8AC3E}">
        <p14:creationId xmlns:p14="http://schemas.microsoft.com/office/powerpoint/2010/main" val="1906528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F6C7A8-ED30-4ED8-A95E-71CF43466458}" type="slidenum">
              <a:rPr lang="en-GB" altLang="en-US"/>
              <a:pPr>
                <a:defRPr/>
              </a:pPr>
              <a:t>‹#›</a:t>
            </a:fld>
            <a:endParaRPr lang="en-GB" altLang="en-US"/>
          </a:p>
        </p:txBody>
      </p:sp>
    </p:spTree>
    <p:extLst>
      <p:ext uri="{BB962C8B-B14F-4D97-AF65-F5344CB8AC3E}">
        <p14:creationId xmlns:p14="http://schemas.microsoft.com/office/powerpoint/2010/main" val="3419788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8C79743-1157-4B4E-80A5-ED44E855081C}" type="slidenum">
              <a:rPr lang="en-GB" altLang="en-US"/>
              <a:pPr>
                <a:defRPr/>
              </a:pPr>
              <a:t>‹#›</a:t>
            </a:fld>
            <a:endParaRPr lang="en-GB" altLang="en-US"/>
          </a:p>
        </p:txBody>
      </p:sp>
    </p:spTree>
    <p:extLst>
      <p:ext uri="{BB962C8B-B14F-4D97-AF65-F5344CB8AC3E}">
        <p14:creationId xmlns:p14="http://schemas.microsoft.com/office/powerpoint/2010/main" val="1391931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2389699-E68D-43C2-A982-9BE5CAA31AEA}" type="slidenum">
              <a:rPr lang="en-GB" altLang="en-US"/>
              <a:pPr>
                <a:defRPr/>
              </a:pPr>
              <a:t>‹#›</a:t>
            </a:fld>
            <a:endParaRPr lang="en-GB" altLang="en-US"/>
          </a:p>
        </p:txBody>
      </p:sp>
    </p:spTree>
    <p:extLst>
      <p:ext uri="{BB962C8B-B14F-4D97-AF65-F5344CB8AC3E}">
        <p14:creationId xmlns:p14="http://schemas.microsoft.com/office/powerpoint/2010/main" val="1975797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2C56A3A-73F1-4F8F-8469-1DEC99E75D96}" type="slidenum">
              <a:rPr lang="en-GB" altLang="en-US"/>
              <a:pPr>
                <a:defRPr/>
              </a:pPr>
              <a:t>‹#›</a:t>
            </a:fld>
            <a:endParaRPr lang="en-GB" altLang="en-US"/>
          </a:p>
        </p:txBody>
      </p:sp>
    </p:spTree>
    <p:extLst>
      <p:ext uri="{BB962C8B-B14F-4D97-AF65-F5344CB8AC3E}">
        <p14:creationId xmlns:p14="http://schemas.microsoft.com/office/powerpoint/2010/main" val="73559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ight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4FC09E0B-9121-4ED3-9400-DF26D33766A3}" type="slidenum">
              <a:rPr lang="en-GB" altLang="en-US"/>
              <a:pPr>
                <a:defRPr/>
              </a:pPr>
              <a:t>‹#›</a:t>
            </a:fld>
            <a:endParaRPr lang="en-GB" altLang="en-US"/>
          </a:p>
        </p:txBody>
      </p:sp>
    </p:spTree>
    <p:extLst>
      <p:ext uri="{BB962C8B-B14F-4D97-AF65-F5344CB8AC3E}">
        <p14:creationId xmlns:p14="http://schemas.microsoft.com/office/powerpoint/2010/main" val="635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8CB76A3-D357-46C5-B473-9D0E64419647}" type="slidenum">
              <a:rPr lang="en-GB" altLang="en-US"/>
              <a:pPr>
                <a:defRPr/>
              </a:pPr>
              <a:t>‹#›</a:t>
            </a:fld>
            <a:endParaRPr lang="en-GB" altLang="en-US"/>
          </a:p>
        </p:txBody>
      </p:sp>
    </p:spTree>
    <p:extLst>
      <p:ext uri="{BB962C8B-B14F-4D97-AF65-F5344CB8AC3E}">
        <p14:creationId xmlns:p14="http://schemas.microsoft.com/office/powerpoint/2010/main" val="863720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A3F6104-B805-4C94-A7ED-FE02FFE47D14}" type="slidenum">
              <a:rPr lang="en-GB" altLang="en-US"/>
              <a:pPr>
                <a:defRPr/>
              </a:pPr>
              <a:t>‹#›</a:t>
            </a:fld>
            <a:endParaRPr lang="en-GB" altLang="en-US"/>
          </a:p>
        </p:txBody>
      </p:sp>
    </p:spTree>
    <p:extLst>
      <p:ext uri="{BB962C8B-B14F-4D97-AF65-F5344CB8AC3E}">
        <p14:creationId xmlns:p14="http://schemas.microsoft.com/office/powerpoint/2010/main" val="326114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66554E5-5EF0-4978-AE66-97166C9988C8}" type="slidenum">
              <a:rPr lang="en-GB" altLang="en-US"/>
              <a:pPr>
                <a:defRPr/>
              </a:pPr>
              <a:t>‹#›</a:t>
            </a:fld>
            <a:endParaRPr lang="en-GB" altLang="en-US"/>
          </a:p>
        </p:txBody>
      </p:sp>
    </p:spTree>
    <p:extLst>
      <p:ext uri="{BB962C8B-B14F-4D97-AF65-F5344CB8AC3E}">
        <p14:creationId xmlns:p14="http://schemas.microsoft.com/office/powerpoint/2010/main" val="3852197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44B69F-BF4D-4997-944C-911A5618B669}" type="slidenum">
              <a:rPr lang="en-GB" altLang="en-US"/>
              <a:pPr>
                <a:defRPr/>
              </a:pPr>
              <a:t>‹#›</a:t>
            </a:fld>
            <a:endParaRPr lang="en-GB" altLang="en-US"/>
          </a:p>
        </p:txBody>
      </p:sp>
    </p:spTree>
    <p:extLst>
      <p:ext uri="{BB962C8B-B14F-4D97-AF65-F5344CB8AC3E}">
        <p14:creationId xmlns:p14="http://schemas.microsoft.com/office/powerpoint/2010/main" val="212083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BDD83C-BE78-4DBB-8C3A-0347C9A9CD21}" type="slidenum">
              <a:rPr lang="en-GB" altLang="en-US"/>
              <a:pPr>
                <a:defRPr/>
              </a:pPr>
              <a:t>‹#›</a:t>
            </a:fld>
            <a:endParaRPr lang="en-GB" altLang="en-US"/>
          </a:p>
        </p:txBody>
      </p:sp>
    </p:spTree>
    <p:extLst>
      <p:ext uri="{BB962C8B-B14F-4D97-AF65-F5344CB8AC3E}">
        <p14:creationId xmlns:p14="http://schemas.microsoft.com/office/powerpoint/2010/main" val="3172215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389D2B-E8D0-4371-BB9A-DA83D2DD56AC}" type="slidenum">
              <a:rPr lang="en-GB" altLang="en-US"/>
              <a:pPr>
                <a:defRPr/>
              </a:pPr>
              <a:t>‹#›</a:t>
            </a:fld>
            <a:endParaRPr lang="en-GB" altLang="en-US"/>
          </a:p>
        </p:txBody>
      </p:sp>
    </p:spTree>
    <p:extLst>
      <p:ext uri="{BB962C8B-B14F-4D97-AF65-F5344CB8AC3E}">
        <p14:creationId xmlns:p14="http://schemas.microsoft.com/office/powerpoint/2010/main" val="1116754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8DB4300-7E27-46F5-963E-4CDC3B86A7A7}" type="slidenum">
              <a:rPr lang="en-GB" altLang="en-US"/>
              <a:pPr>
                <a:defRPr/>
              </a:pPr>
              <a:t>‹#›</a:t>
            </a:fld>
            <a:endParaRPr lang="en-GB" altLang="en-US"/>
          </a:p>
        </p:txBody>
      </p:sp>
    </p:spTree>
    <p:extLst>
      <p:ext uri="{BB962C8B-B14F-4D97-AF65-F5344CB8AC3E}">
        <p14:creationId xmlns:p14="http://schemas.microsoft.com/office/powerpoint/2010/main" val="45441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ight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4" name="Rectangle 3"/>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ftr" sz="quarter" idx="11"/>
          </p:nvPr>
        </p:nvSpPr>
        <p:spPr/>
        <p:txBody>
          <a:bodyPr/>
          <a:lstStyle>
            <a:lvl1pPr>
              <a:defRPr/>
            </a:lvl1pPr>
          </a:lstStyle>
          <a:p>
            <a:pPr>
              <a:defRPr/>
            </a:pPr>
            <a:endParaRPr lang="en-GB"/>
          </a:p>
        </p:txBody>
      </p:sp>
      <p:sp>
        <p:nvSpPr>
          <p:cNvPr id="6" name="Rectangle 5"/>
          <p:cNvSpPr>
            <a:spLocks noGrp="1" noChangeArrowheads="1"/>
          </p:cNvSpPr>
          <p:nvPr>
            <p:ph type="sldNum" sz="quarter" idx="12"/>
          </p:nvPr>
        </p:nvSpPr>
        <p:spPr/>
        <p:txBody>
          <a:bodyPr/>
          <a:lstStyle>
            <a:lvl1pPr>
              <a:defRPr smtClean="0"/>
            </a:lvl1pPr>
          </a:lstStyle>
          <a:p>
            <a:pPr>
              <a:defRPr/>
            </a:pPr>
            <a:fld id="{79B1B64E-1D4B-489A-9C4C-8CCED3026B1E}" type="slidenum">
              <a:rPr lang="en-GB" altLang="en-US"/>
              <a:pPr>
                <a:defRPr/>
              </a:pPr>
              <a:t>‹#›</a:t>
            </a:fld>
            <a:endParaRPr lang="en-GB" altLang="en-US"/>
          </a:p>
        </p:txBody>
      </p:sp>
    </p:spTree>
    <p:extLst>
      <p:ext uri="{BB962C8B-B14F-4D97-AF65-F5344CB8AC3E}">
        <p14:creationId xmlns:p14="http://schemas.microsoft.com/office/powerpoint/2010/main" val="241114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eft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259BFC68-4525-4755-BA47-2BCC3D6454C8}" type="slidenum">
              <a:rPr lang="en-GB" altLang="en-US"/>
              <a:pPr>
                <a:defRPr/>
              </a:pPr>
              <a:t>‹#›</a:t>
            </a:fld>
            <a:endParaRPr lang="en-GB" altLang="en-US"/>
          </a:p>
        </p:txBody>
      </p:sp>
    </p:spTree>
    <p:extLst>
      <p:ext uri="{BB962C8B-B14F-4D97-AF65-F5344CB8AC3E}">
        <p14:creationId xmlns:p14="http://schemas.microsoft.com/office/powerpoint/2010/main" val="168560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ide 1 Align Lef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86866"/>
            <a:ext cx="8229600" cy="1143000"/>
          </a:xfrm>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0" y="2408663"/>
            <a:ext cx="4114800" cy="371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B379613B-F172-4022-9375-1CE2675B98EF}" type="slidenum">
              <a:rPr lang="en-GB" altLang="en-US"/>
              <a:pPr>
                <a:defRPr/>
              </a:pPr>
              <a:t>‹#›</a:t>
            </a:fld>
            <a:endParaRPr lang="en-GB" altLang="en-US"/>
          </a:p>
        </p:txBody>
      </p:sp>
    </p:spTree>
    <p:extLst>
      <p:ext uri="{BB962C8B-B14F-4D97-AF65-F5344CB8AC3E}">
        <p14:creationId xmlns:p14="http://schemas.microsoft.com/office/powerpoint/2010/main" val="304966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Slide 1 Alig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0C9AF8-D384-43BB-B370-20640FED6B01}" type="slidenum">
              <a:rPr lang="en-GB" altLang="en-US"/>
              <a:pPr>
                <a:defRPr/>
              </a:pPr>
              <a:t>‹#›</a:t>
            </a:fld>
            <a:endParaRPr lang="en-GB" altLang="en-US"/>
          </a:p>
        </p:txBody>
      </p:sp>
    </p:spTree>
    <p:extLst>
      <p:ext uri="{BB962C8B-B14F-4D97-AF65-F5344CB8AC3E}">
        <p14:creationId xmlns:p14="http://schemas.microsoft.com/office/powerpoint/2010/main" val="380801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lide 3 Align Cen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6D2078-3A8B-41A7-BF3A-B7C23C2350E3}" type="slidenum">
              <a:rPr lang="en-GB" altLang="en-US"/>
              <a:pPr>
                <a:defRPr/>
              </a:pPr>
              <a:t>‹#›</a:t>
            </a:fld>
            <a:endParaRPr lang="en-GB" altLang="en-US"/>
          </a:p>
        </p:txBody>
      </p:sp>
    </p:spTree>
    <p:extLst>
      <p:ext uri="{BB962C8B-B14F-4D97-AF65-F5344CB8AC3E}">
        <p14:creationId xmlns:p14="http://schemas.microsoft.com/office/powerpoint/2010/main" val="293184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0E6F7F0D-87CD-4FC0-B3F8-D9B53A6A467F}" type="slidenum">
              <a:rPr lang="en-GB" altLang="en-US"/>
              <a:pPr>
                <a:defRPr/>
              </a:pPr>
              <a:t>‹#›</a:t>
            </a:fld>
            <a:endParaRPr lang="en-GB" altLang="en-US"/>
          </a:p>
        </p:txBody>
      </p:sp>
    </p:spTree>
    <p:extLst>
      <p:ext uri="{BB962C8B-B14F-4D97-AF65-F5344CB8AC3E}">
        <p14:creationId xmlns:p14="http://schemas.microsoft.com/office/powerpoint/2010/main" val="28779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aph">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4" name="Rectangle 3"/>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ftr" sz="quarter" idx="11"/>
          </p:nvPr>
        </p:nvSpPr>
        <p:spPr/>
        <p:txBody>
          <a:bodyPr/>
          <a:lstStyle>
            <a:lvl1pPr>
              <a:defRPr/>
            </a:lvl1pPr>
          </a:lstStyle>
          <a:p>
            <a:pPr>
              <a:defRPr/>
            </a:pPr>
            <a:endParaRPr lang="en-GB"/>
          </a:p>
        </p:txBody>
      </p:sp>
      <p:sp>
        <p:nvSpPr>
          <p:cNvPr id="6" name="Rectangle 5"/>
          <p:cNvSpPr>
            <a:spLocks noGrp="1" noChangeArrowheads="1"/>
          </p:cNvSpPr>
          <p:nvPr>
            <p:ph type="sldNum" sz="quarter" idx="12"/>
          </p:nvPr>
        </p:nvSpPr>
        <p:spPr/>
        <p:txBody>
          <a:bodyPr/>
          <a:lstStyle>
            <a:lvl1pPr>
              <a:defRPr smtClean="0"/>
            </a:lvl1pPr>
          </a:lstStyle>
          <a:p>
            <a:pPr>
              <a:defRPr/>
            </a:pPr>
            <a:fld id="{52E389D2-0F7E-4818-B3C3-BE6AC0EBA73E}" type="slidenum">
              <a:rPr lang="en-GB" altLang="en-US"/>
              <a:pPr>
                <a:defRPr/>
              </a:pPr>
              <a:t>‹#›</a:t>
            </a:fld>
            <a:endParaRPr lang="en-GB" altLang="en-US"/>
          </a:p>
        </p:txBody>
      </p:sp>
    </p:spTree>
    <p:extLst>
      <p:ext uri="{BB962C8B-B14F-4D97-AF65-F5344CB8AC3E}">
        <p14:creationId xmlns:p14="http://schemas.microsoft.com/office/powerpoint/2010/main" val="391968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798D871-0F96-41CD-9523-2C86E060E87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093" r:id="rId6"/>
    <p:sldLayoutId id="2147484094" r:id="rId7"/>
    <p:sldLayoutId id="2147484115" r:id="rId8"/>
    <p:sldLayoutId id="2147484116" r:id="rId9"/>
    <p:sldLayoutId id="2147484095" r:id="rId10"/>
    <p:sldLayoutId id="2147484117" r:id="rId11"/>
    <p:sldLayoutId id="2147484118"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Lst>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21140C"/>
          </a:solidFill>
          <a:latin typeface="+mn-lt"/>
          <a:ea typeface="+mn-ea"/>
          <a:cs typeface="+mn-cs"/>
        </a:defRPr>
      </a:lvl1pPr>
      <a:lvl2pPr marL="742950" indent="-285750" algn="l" rtl="0" eaLnBrk="0" fontAlgn="base" hangingPunct="0">
        <a:spcBef>
          <a:spcPct val="20000"/>
        </a:spcBef>
        <a:spcAft>
          <a:spcPct val="0"/>
        </a:spcAft>
        <a:buChar char="–"/>
        <a:defRPr sz="2000">
          <a:solidFill>
            <a:srgbClr val="21140C"/>
          </a:solidFill>
          <a:latin typeface="+mn-lt"/>
        </a:defRPr>
      </a:lvl2pPr>
      <a:lvl3pPr marL="1143000" indent="-228600" algn="l" rtl="0" eaLnBrk="0" fontAlgn="base" hangingPunct="0">
        <a:spcBef>
          <a:spcPct val="20000"/>
        </a:spcBef>
        <a:spcAft>
          <a:spcPct val="0"/>
        </a:spcAft>
        <a:buChar char="•"/>
        <a:defRPr>
          <a:solidFill>
            <a:srgbClr val="21140C"/>
          </a:solidFill>
          <a:latin typeface="+mn-lt"/>
        </a:defRPr>
      </a:lvl3pPr>
      <a:lvl4pPr marL="1600200" indent="-228600" algn="l" rtl="0" eaLnBrk="0" fontAlgn="base" hangingPunct="0">
        <a:spcBef>
          <a:spcPct val="20000"/>
        </a:spcBef>
        <a:spcAft>
          <a:spcPct val="0"/>
        </a:spcAft>
        <a:buChar char="–"/>
        <a:defRPr sz="1600">
          <a:solidFill>
            <a:srgbClr val="21140C"/>
          </a:solidFill>
          <a:latin typeface="+mn-lt"/>
        </a:defRPr>
      </a:lvl4pPr>
      <a:lvl5pPr marL="2057400" indent="-228600" algn="l" rtl="0" eaLnBrk="0" fontAlgn="base" hangingPunct="0">
        <a:spcBef>
          <a:spcPct val="20000"/>
        </a:spcBef>
        <a:spcAft>
          <a:spcPct val="0"/>
        </a:spcAft>
        <a:buChar char="»"/>
        <a:defRPr sz="1600">
          <a:solidFill>
            <a:srgbClr val="21140C"/>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987425" y="5253471"/>
            <a:ext cx="71723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algn="ctr">
              <a:spcBef>
                <a:spcPct val="0"/>
              </a:spcBef>
              <a:buFontTx/>
              <a:buNone/>
            </a:pPr>
            <a:r>
              <a:rPr lang="en-GB" altLang="en-US" sz="4400" b="1" dirty="0" smtClean="0">
                <a:solidFill>
                  <a:schemeClr val="bg1">
                    <a:lumMod val="10000"/>
                    <a:lumOff val="90000"/>
                  </a:schemeClr>
                </a:solidFill>
              </a:rPr>
              <a:t>English Department Exam Information 2019 – 2020</a:t>
            </a:r>
          </a:p>
          <a:p>
            <a:pPr algn="ctr">
              <a:spcBef>
                <a:spcPct val="0"/>
              </a:spcBef>
              <a:buFontTx/>
              <a:buNone/>
            </a:pPr>
            <a:r>
              <a:rPr lang="en-GB" altLang="en-US" sz="4400" b="1" dirty="0" smtClean="0">
                <a:solidFill>
                  <a:schemeClr val="bg1">
                    <a:lumMod val="10000"/>
                    <a:lumOff val="90000"/>
                  </a:schemeClr>
                </a:solidFill>
              </a:rPr>
              <a:t>Halewood Academy</a:t>
            </a:r>
            <a:endParaRPr lang="en-GB" altLang="en-US" sz="4400" b="1" dirty="0">
              <a:solidFill>
                <a:schemeClr val="bg1">
                  <a:lumMod val="10000"/>
                  <a:lumOff val="9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692696"/>
            <a:ext cx="8208912" cy="5509200"/>
          </a:xfrm>
          <a:prstGeom prst="rect">
            <a:avLst/>
          </a:prstGeom>
          <a:solidFill>
            <a:schemeClr val="tx1">
              <a:lumMod val="10000"/>
              <a:lumOff val="90000"/>
            </a:schemeClr>
          </a:solidFill>
        </p:spPr>
        <p:txBody>
          <a:bodyPr wrap="square" rtlCol="0">
            <a:spAutoFit/>
          </a:bodyPr>
          <a:lstStyle/>
          <a:p>
            <a:pPr algn="ctr"/>
            <a:r>
              <a:rPr lang="en-GB" sz="2800" b="1" u="sng" dirty="0" smtClean="0"/>
              <a:t>English Literature Paper 1</a:t>
            </a:r>
          </a:p>
          <a:p>
            <a:endParaRPr lang="en-GB" dirty="0"/>
          </a:p>
          <a:p>
            <a:r>
              <a:rPr lang="en-GB" u="sng" dirty="0" smtClean="0"/>
              <a:t>2 hours</a:t>
            </a:r>
          </a:p>
          <a:p>
            <a:endParaRPr lang="en-GB" dirty="0"/>
          </a:p>
          <a:p>
            <a:r>
              <a:rPr lang="en-GB" u="sng" dirty="0" smtClean="0"/>
              <a:t>80 marks and 40% of the English Literature GCSE</a:t>
            </a:r>
          </a:p>
          <a:p>
            <a:endParaRPr lang="en-GB" dirty="0"/>
          </a:p>
          <a:p>
            <a:r>
              <a:rPr lang="en-GB" u="sng" dirty="0" smtClean="0"/>
              <a:t>Section A – 1 hour</a:t>
            </a:r>
          </a:p>
          <a:p>
            <a:endParaRPr lang="en-GB" dirty="0"/>
          </a:p>
          <a:p>
            <a:r>
              <a:rPr lang="en-GB" dirty="0" smtClean="0"/>
              <a:t>Two questions about a Shakespeare play – </a:t>
            </a:r>
            <a:r>
              <a:rPr lang="en-GB" b="1" u="sng" dirty="0" smtClean="0">
                <a:solidFill>
                  <a:srgbClr val="FF0000"/>
                </a:solidFill>
              </a:rPr>
              <a:t>Romeo and Juliet</a:t>
            </a:r>
          </a:p>
          <a:p>
            <a:r>
              <a:rPr lang="en-GB" u="sng" dirty="0" smtClean="0"/>
              <a:t>Question 1 </a:t>
            </a:r>
            <a:r>
              <a:rPr lang="en-GB" dirty="0" smtClean="0"/>
              <a:t>– analyse the extract – how would an audience react? (15 marks)</a:t>
            </a:r>
          </a:p>
          <a:p>
            <a:r>
              <a:rPr lang="en-GB" u="sng" dirty="0" smtClean="0"/>
              <a:t>Question 2</a:t>
            </a:r>
            <a:r>
              <a:rPr lang="en-GB" dirty="0" smtClean="0"/>
              <a:t> – analyse the theme (20 marks +5 for SPAG)</a:t>
            </a:r>
          </a:p>
          <a:p>
            <a:endParaRPr lang="en-GB" dirty="0"/>
          </a:p>
          <a:p>
            <a:endParaRPr lang="en-GB" dirty="0" smtClean="0"/>
          </a:p>
          <a:p>
            <a:r>
              <a:rPr lang="en-GB" u="sng" dirty="0" smtClean="0"/>
              <a:t>Section B – 1 hour</a:t>
            </a:r>
          </a:p>
          <a:p>
            <a:endParaRPr lang="en-GB" dirty="0"/>
          </a:p>
          <a:p>
            <a:r>
              <a:rPr lang="en-GB" dirty="0" smtClean="0"/>
              <a:t>Two questions about the poems from the </a:t>
            </a:r>
            <a:r>
              <a:rPr lang="en-GB" b="1" u="sng" dirty="0" smtClean="0">
                <a:solidFill>
                  <a:srgbClr val="FF0000"/>
                </a:solidFill>
              </a:rPr>
              <a:t>Anthology</a:t>
            </a:r>
          </a:p>
          <a:p>
            <a:r>
              <a:rPr lang="en-GB" dirty="0" smtClean="0"/>
              <a:t>Question 1 – Explore the poem printed on the page (15 marks)</a:t>
            </a:r>
          </a:p>
          <a:p>
            <a:r>
              <a:rPr lang="en-GB" dirty="0" smtClean="0"/>
              <a:t>Question 2 – Compare the printed poem to another poem of your choice (25 marks)</a:t>
            </a:r>
            <a:endParaRPr lang="en-GB" dirty="0"/>
          </a:p>
        </p:txBody>
      </p:sp>
      <p:pic>
        <p:nvPicPr>
          <p:cNvPr id="5" name="Picture 4"/>
          <p:cNvPicPr>
            <a:picLocks noChangeAspect="1"/>
          </p:cNvPicPr>
          <p:nvPr/>
        </p:nvPicPr>
        <p:blipFill>
          <a:blip r:embed="rId2"/>
          <a:stretch>
            <a:fillRect/>
          </a:stretch>
        </p:blipFill>
        <p:spPr>
          <a:xfrm>
            <a:off x="6698885" y="2341418"/>
            <a:ext cx="1858893" cy="626052"/>
          </a:xfrm>
          <a:prstGeom prst="rect">
            <a:avLst/>
          </a:prstGeom>
        </p:spPr>
      </p:pic>
      <p:pic>
        <p:nvPicPr>
          <p:cNvPr id="6" name="Picture 5"/>
          <p:cNvPicPr>
            <a:picLocks noChangeAspect="1"/>
          </p:cNvPicPr>
          <p:nvPr/>
        </p:nvPicPr>
        <p:blipFill>
          <a:blip r:embed="rId3"/>
          <a:stretch>
            <a:fillRect/>
          </a:stretch>
        </p:blipFill>
        <p:spPr>
          <a:xfrm>
            <a:off x="6785584" y="3941279"/>
            <a:ext cx="1685493" cy="1027740"/>
          </a:xfrm>
          <a:prstGeom prst="rect">
            <a:avLst/>
          </a:prstGeom>
        </p:spPr>
      </p:pic>
    </p:spTree>
    <p:extLst>
      <p:ext uri="{BB962C8B-B14F-4D97-AF65-F5344CB8AC3E}">
        <p14:creationId xmlns:p14="http://schemas.microsoft.com/office/powerpoint/2010/main" val="396510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398" y="387067"/>
            <a:ext cx="8208912" cy="6063198"/>
          </a:xfrm>
          <a:prstGeom prst="rect">
            <a:avLst/>
          </a:prstGeom>
          <a:solidFill>
            <a:schemeClr val="tx1">
              <a:lumMod val="10000"/>
              <a:lumOff val="90000"/>
            </a:schemeClr>
          </a:solidFill>
        </p:spPr>
        <p:txBody>
          <a:bodyPr wrap="square" rtlCol="0">
            <a:spAutoFit/>
          </a:bodyPr>
          <a:lstStyle/>
          <a:p>
            <a:pPr algn="ctr"/>
            <a:r>
              <a:rPr lang="en-GB" sz="3200" b="1" u="sng" dirty="0" smtClean="0"/>
              <a:t>English Literature Paper 2</a:t>
            </a:r>
          </a:p>
          <a:p>
            <a:endParaRPr lang="en-GB" dirty="0"/>
          </a:p>
          <a:p>
            <a:r>
              <a:rPr lang="en-GB" sz="1600" u="sng" dirty="0" smtClean="0"/>
              <a:t>2 hours 30 mins</a:t>
            </a:r>
          </a:p>
          <a:p>
            <a:endParaRPr lang="en-GB" sz="1600" u="sng" dirty="0"/>
          </a:p>
          <a:p>
            <a:r>
              <a:rPr lang="en-GB" sz="1600" u="sng" dirty="0" smtClean="0"/>
              <a:t>120 marks and 60% of the GCSE</a:t>
            </a:r>
          </a:p>
          <a:p>
            <a:endParaRPr lang="en-GB" sz="1600" dirty="0"/>
          </a:p>
          <a:p>
            <a:r>
              <a:rPr lang="en-GB" sz="1600" u="sng" dirty="0" smtClean="0"/>
              <a:t>Section A (35 marks + 5 SPAG)</a:t>
            </a:r>
          </a:p>
          <a:p>
            <a:endParaRPr lang="en-GB" sz="1600" dirty="0"/>
          </a:p>
          <a:p>
            <a:r>
              <a:rPr lang="en-GB" sz="1600" b="1" u="sng" dirty="0" smtClean="0">
                <a:solidFill>
                  <a:srgbClr val="FF0000"/>
                </a:solidFill>
              </a:rPr>
              <a:t>Blood Brothers </a:t>
            </a:r>
            <a:r>
              <a:rPr lang="en-GB" sz="1600" dirty="0" smtClean="0"/>
              <a:t>– Read the extract and answer the question – also analyse the rest of the play. 45 mins.</a:t>
            </a:r>
          </a:p>
          <a:p>
            <a:endParaRPr lang="en-GB" sz="1600" dirty="0"/>
          </a:p>
          <a:p>
            <a:endParaRPr lang="en-GB" sz="1600" dirty="0" smtClean="0"/>
          </a:p>
          <a:p>
            <a:r>
              <a:rPr lang="en-GB" sz="1600" u="sng" dirty="0" smtClean="0"/>
              <a:t>Section B (40 marks)</a:t>
            </a:r>
          </a:p>
          <a:p>
            <a:endParaRPr lang="en-GB" sz="1600" dirty="0"/>
          </a:p>
          <a:p>
            <a:r>
              <a:rPr lang="en-GB" sz="1600" b="1" u="sng" dirty="0" smtClean="0">
                <a:solidFill>
                  <a:srgbClr val="FF0000"/>
                </a:solidFill>
              </a:rPr>
              <a:t>A Christmas Carol </a:t>
            </a:r>
            <a:r>
              <a:rPr lang="en-GB" sz="1600" dirty="0" smtClean="0"/>
              <a:t>– Read the extract and answer the question – also analyse the rest of the play. 45 mins.</a:t>
            </a:r>
          </a:p>
          <a:p>
            <a:endParaRPr lang="en-GB" sz="1600" dirty="0"/>
          </a:p>
          <a:p>
            <a:endParaRPr lang="en-GB" sz="1600" dirty="0" smtClean="0"/>
          </a:p>
          <a:p>
            <a:r>
              <a:rPr lang="en-GB" sz="1600" u="sng" dirty="0" smtClean="0"/>
              <a:t>Section C</a:t>
            </a:r>
          </a:p>
          <a:p>
            <a:r>
              <a:rPr lang="en-GB" sz="1600" b="1" u="sng" dirty="0" smtClean="0">
                <a:solidFill>
                  <a:srgbClr val="FF0000"/>
                </a:solidFill>
              </a:rPr>
              <a:t>Unseen Poetry </a:t>
            </a:r>
            <a:r>
              <a:rPr lang="en-GB" sz="1600" dirty="0" smtClean="0"/>
              <a:t>– answer two questions – analyse and compare. 1 hour.</a:t>
            </a:r>
          </a:p>
          <a:p>
            <a:r>
              <a:rPr lang="en-GB" sz="1600" dirty="0" smtClean="0"/>
              <a:t>Question 1 - Analyse the first poem printed on the page (15 marks)</a:t>
            </a:r>
          </a:p>
          <a:p>
            <a:r>
              <a:rPr lang="en-GB" sz="1600" dirty="0" smtClean="0"/>
              <a:t>Question 2 – Compare the first poem to the second poem (25 marks)</a:t>
            </a:r>
          </a:p>
          <a:p>
            <a:endParaRPr lang="en-GB" dirty="0"/>
          </a:p>
        </p:txBody>
      </p:sp>
      <p:pic>
        <p:nvPicPr>
          <p:cNvPr id="4" name="Picture 3"/>
          <p:cNvPicPr>
            <a:picLocks noChangeAspect="1"/>
          </p:cNvPicPr>
          <p:nvPr/>
        </p:nvPicPr>
        <p:blipFill>
          <a:blip r:embed="rId2"/>
          <a:stretch>
            <a:fillRect/>
          </a:stretch>
        </p:blipFill>
        <p:spPr>
          <a:xfrm>
            <a:off x="6271779" y="1697181"/>
            <a:ext cx="1819275" cy="909638"/>
          </a:xfrm>
          <a:prstGeom prst="rect">
            <a:avLst/>
          </a:prstGeom>
        </p:spPr>
      </p:pic>
      <p:pic>
        <p:nvPicPr>
          <p:cNvPr id="5" name="Picture 4"/>
          <p:cNvPicPr>
            <a:picLocks noChangeAspect="1"/>
          </p:cNvPicPr>
          <p:nvPr/>
        </p:nvPicPr>
        <p:blipFill>
          <a:blip r:embed="rId3"/>
          <a:stretch>
            <a:fillRect/>
          </a:stretch>
        </p:blipFill>
        <p:spPr>
          <a:xfrm>
            <a:off x="6386944" y="3098493"/>
            <a:ext cx="1588943" cy="953366"/>
          </a:xfrm>
          <a:prstGeom prst="rect">
            <a:avLst/>
          </a:prstGeom>
        </p:spPr>
      </p:pic>
      <p:pic>
        <p:nvPicPr>
          <p:cNvPr id="7" name="Picture 6"/>
          <p:cNvPicPr>
            <a:picLocks noChangeAspect="1"/>
          </p:cNvPicPr>
          <p:nvPr/>
        </p:nvPicPr>
        <p:blipFill>
          <a:blip r:embed="rId4"/>
          <a:stretch>
            <a:fillRect/>
          </a:stretch>
        </p:blipFill>
        <p:spPr>
          <a:xfrm>
            <a:off x="6508675" y="4543533"/>
            <a:ext cx="1467212" cy="748903"/>
          </a:xfrm>
          <a:prstGeom prst="rect">
            <a:avLst/>
          </a:prstGeom>
        </p:spPr>
      </p:pic>
    </p:spTree>
    <p:extLst>
      <p:ext uri="{BB962C8B-B14F-4D97-AF65-F5344CB8AC3E}">
        <p14:creationId xmlns:p14="http://schemas.microsoft.com/office/powerpoint/2010/main" val="126570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1911927"/>
            <a:ext cx="8229600" cy="2854035"/>
          </a:xfrm>
          <a:solidFill>
            <a:schemeClr val="tx1">
              <a:lumMod val="10000"/>
              <a:lumOff val="90000"/>
            </a:schemeClr>
          </a:solidFill>
        </p:spPr>
        <p:txBody>
          <a:bodyPr/>
          <a:lstStyle/>
          <a:p>
            <a:r>
              <a:rPr lang="en-GB" sz="4800" dirty="0" smtClean="0"/>
              <a:t>Revision Information English Department</a:t>
            </a:r>
            <a:endParaRPr lang="en-GB" sz="4800" dirty="0"/>
          </a:p>
        </p:txBody>
      </p:sp>
    </p:spTree>
    <p:extLst>
      <p:ext uri="{BB962C8B-B14F-4D97-AF65-F5344CB8AC3E}">
        <p14:creationId xmlns:p14="http://schemas.microsoft.com/office/powerpoint/2010/main" val="336931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Revision for English</a:t>
            </a:r>
            <a:endParaRPr lang="en-GB" u="sng" dirty="0"/>
          </a:p>
        </p:txBody>
      </p:sp>
      <p:sp>
        <p:nvSpPr>
          <p:cNvPr id="3" name="TextBox 2"/>
          <p:cNvSpPr txBox="1"/>
          <p:nvPr/>
        </p:nvSpPr>
        <p:spPr>
          <a:xfrm>
            <a:off x="457200" y="1219200"/>
            <a:ext cx="8049491"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600" dirty="0" smtClean="0"/>
              <a:t>There will be opportunities for students to attend specific and targeted revision sessions. There is also an opportunity for students to revise with their class teacher each week on Tuesdays after school.  However, students should be revising at home as much as possible for English.</a:t>
            </a:r>
          </a:p>
          <a:p>
            <a:endParaRPr lang="en-GB" sz="1600" dirty="0"/>
          </a:p>
          <a:p>
            <a:r>
              <a:rPr lang="en-GB" sz="1600" dirty="0" smtClean="0"/>
              <a:t>Revising in short sessions works best.  So, in one session the student might decide to look at English Language, Paper 1, question 3 or they might want to analyse the character of Mrs Johnstone in ‘Blood Brothers’, picking out key quotes or creating a poster with all the information they can find about her.</a:t>
            </a:r>
          </a:p>
          <a:p>
            <a:endParaRPr lang="en-GB" sz="1600" dirty="0"/>
          </a:p>
          <a:p>
            <a:r>
              <a:rPr lang="en-GB" sz="1600" dirty="0" smtClean="0"/>
              <a:t>It would also be useful for students to have a copy of ‘Romeo and Juliet’ (William Shakespeare), ‘A Christmas Carol’ (Charles Dickens) and ‘Blood Brothers’ (Willy Russell) at home to read and annotate. Students could use highlighters for key quotes or write in the book to identify themes or important ideas in the books. </a:t>
            </a:r>
            <a:endParaRPr lang="en-GB" sz="1600" dirty="0"/>
          </a:p>
        </p:txBody>
      </p:sp>
    </p:spTree>
    <p:extLst>
      <p:ext uri="{BB962C8B-B14F-4D97-AF65-F5344CB8AC3E}">
        <p14:creationId xmlns:p14="http://schemas.microsoft.com/office/powerpoint/2010/main" val="3810191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995"/>
            <a:ext cx="8229600" cy="1143000"/>
          </a:xfrm>
        </p:spPr>
        <p:txBody>
          <a:bodyPr/>
          <a:lstStyle/>
          <a:p>
            <a:r>
              <a:rPr lang="en-GB" sz="4400" u="sng" dirty="0" smtClean="0">
                <a:solidFill>
                  <a:schemeClr val="bg1">
                    <a:lumMod val="10000"/>
                    <a:lumOff val="90000"/>
                  </a:schemeClr>
                </a:solidFill>
              </a:rPr>
              <a:t>Revision Books for English Language</a:t>
            </a:r>
            <a:endParaRPr lang="en-GB" sz="4400" u="sng" dirty="0">
              <a:solidFill>
                <a:schemeClr val="bg1">
                  <a:lumMod val="10000"/>
                  <a:lumOff val="90000"/>
                </a:schemeClr>
              </a:solidFill>
            </a:endParaRPr>
          </a:p>
        </p:txBody>
      </p:sp>
      <p:pic>
        <p:nvPicPr>
          <p:cNvPr id="3" name="Picture 2"/>
          <p:cNvPicPr>
            <a:picLocks noChangeAspect="1"/>
          </p:cNvPicPr>
          <p:nvPr/>
        </p:nvPicPr>
        <p:blipFill>
          <a:blip r:embed="rId2"/>
          <a:stretch>
            <a:fillRect/>
          </a:stretch>
        </p:blipFill>
        <p:spPr>
          <a:xfrm>
            <a:off x="717839" y="2264785"/>
            <a:ext cx="1390650" cy="1857375"/>
          </a:xfrm>
          <a:prstGeom prst="rect">
            <a:avLst/>
          </a:prstGeom>
        </p:spPr>
      </p:pic>
      <p:pic>
        <p:nvPicPr>
          <p:cNvPr id="4" name="Picture 3"/>
          <p:cNvPicPr>
            <a:picLocks noChangeAspect="1"/>
          </p:cNvPicPr>
          <p:nvPr/>
        </p:nvPicPr>
        <p:blipFill>
          <a:blip r:embed="rId3"/>
          <a:stretch>
            <a:fillRect/>
          </a:stretch>
        </p:blipFill>
        <p:spPr>
          <a:xfrm>
            <a:off x="2306782" y="4122160"/>
            <a:ext cx="1476375" cy="1857375"/>
          </a:xfrm>
          <a:prstGeom prst="rect">
            <a:avLst/>
          </a:prstGeom>
        </p:spPr>
      </p:pic>
      <p:pic>
        <p:nvPicPr>
          <p:cNvPr id="5" name="Picture 4"/>
          <p:cNvPicPr>
            <a:picLocks noChangeAspect="1"/>
          </p:cNvPicPr>
          <p:nvPr/>
        </p:nvPicPr>
        <p:blipFill>
          <a:blip r:embed="rId4"/>
          <a:stretch>
            <a:fillRect/>
          </a:stretch>
        </p:blipFill>
        <p:spPr>
          <a:xfrm>
            <a:off x="5248708" y="4122160"/>
            <a:ext cx="1352550" cy="1857375"/>
          </a:xfrm>
          <a:prstGeom prst="rect">
            <a:avLst/>
          </a:prstGeom>
        </p:spPr>
      </p:pic>
      <p:pic>
        <p:nvPicPr>
          <p:cNvPr id="6" name="Picture 5"/>
          <p:cNvPicPr>
            <a:picLocks noChangeAspect="1"/>
          </p:cNvPicPr>
          <p:nvPr/>
        </p:nvPicPr>
        <p:blipFill>
          <a:blip r:embed="rId5"/>
          <a:stretch>
            <a:fillRect/>
          </a:stretch>
        </p:blipFill>
        <p:spPr>
          <a:xfrm>
            <a:off x="6809076" y="2264785"/>
            <a:ext cx="1400175" cy="1857375"/>
          </a:xfrm>
          <a:prstGeom prst="rect">
            <a:avLst/>
          </a:prstGeom>
        </p:spPr>
      </p:pic>
      <p:pic>
        <p:nvPicPr>
          <p:cNvPr id="7" name="Picture 6"/>
          <p:cNvPicPr>
            <a:picLocks noChangeAspect="1"/>
          </p:cNvPicPr>
          <p:nvPr/>
        </p:nvPicPr>
        <p:blipFill>
          <a:blip r:embed="rId6"/>
          <a:stretch>
            <a:fillRect/>
          </a:stretch>
        </p:blipFill>
        <p:spPr>
          <a:xfrm>
            <a:off x="4008293" y="2381681"/>
            <a:ext cx="1181100" cy="1628775"/>
          </a:xfrm>
          <a:prstGeom prst="rect">
            <a:avLst/>
          </a:prstGeom>
        </p:spPr>
      </p:pic>
    </p:spTree>
    <p:extLst>
      <p:ext uri="{BB962C8B-B14F-4D97-AF65-F5344CB8AC3E}">
        <p14:creationId xmlns:p14="http://schemas.microsoft.com/office/powerpoint/2010/main" val="1208097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986"/>
            <a:ext cx="8229600" cy="1143000"/>
          </a:xfrm>
        </p:spPr>
        <p:txBody>
          <a:bodyPr/>
          <a:lstStyle/>
          <a:p>
            <a:r>
              <a:rPr lang="en-GB" u="sng" dirty="0" smtClean="0">
                <a:solidFill>
                  <a:schemeClr val="tx1">
                    <a:lumMod val="10000"/>
                    <a:lumOff val="90000"/>
                  </a:schemeClr>
                </a:solidFill>
              </a:rPr>
              <a:t>Revision Books for English Literature</a:t>
            </a:r>
            <a:endParaRPr lang="en-GB" u="sng" dirty="0">
              <a:solidFill>
                <a:schemeClr val="tx1">
                  <a:lumMod val="10000"/>
                  <a:lumOff val="90000"/>
                </a:schemeClr>
              </a:solidFill>
            </a:endParaRPr>
          </a:p>
        </p:txBody>
      </p:sp>
      <p:sp>
        <p:nvSpPr>
          <p:cNvPr id="3" name="TextBox 2"/>
          <p:cNvSpPr txBox="1"/>
          <p:nvPr/>
        </p:nvSpPr>
        <p:spPr>
          <a:xfrm>
            <a:off x="1" y="5499009"/>
            <a:ext cx="9143999" cy="923330"/>
          </a:xfrm>
          <a:prstGeom prst="rect">
            <a:avLst/>
          </a:prstGeom>
          <a:noFill/>
        </p:spPr>
        <p:txBody>
          <a:bodyPr wrap="square" rtlCol="0">
            <a:spAutoFit/>
          </a:bodyPr>
          <a:lstStyle/>
          <a:p>
            <a:pPr algn="ctr"/>
            <a:r>
              <a:rPr lang="en-GB" dirty="0" smtClean="0">
                <a:solidFill>
                  <a:schemeClr val="tx1">
                    <a:lumMod val="10000"/>
                    <a:lumOff val="90000"/>
                  </a:schemeClr>
                </a:solidFill>
              </a:rPr>
              <a:t>There are many more books on the market that you can buy to support English revision.  Eduqas are the exam board we use at Halewood Academy but York Notes (amongst others) have guidance that can be used for revision purposes with any exam board.</a:t>
            </a:r>
            <a:endParaRPr lang="en-GB" dirty="0">
              <a:solidFill>
                <a:schemeClr val="tx1">
                  <a:lumMod val="10000"/>
                  <a:lumOff val="90000"/>
                </a:schemeClr>
              </a:solidFill>
            </a:endParaRPr>
          </a:p>
        </p:txBody>
      </p:sp>
      <p:pic>
        <p:nvPicPr>
          <p:cNvPr id="5" name="Picture 4"/>
          <p:cNvPicPr>
            <a:picLocks noChangeAspect="1"/>
          </p:cNvPicPr>
          <p:nvPr/>
        </p:nvPicPr>
        <p:blipFill>
          <a:blip r:embed="rId2"/>
          <a:stretch>
            <a:fillRect/>
          </a:stretch>
        </p:blipFill>
        <p:spPr>
          <a:xfrm>
            <a:off x="6828558" y="3598865"/>
            <a:ext cx="1476375" cy="1857375"/>
          </a:xfrm>
          <a:prstGeom prst="rect">
            <a:avLst/>
          </a:prstGeom>
        </p:spPr>
      </p:pic>
      <p:pic>
        <p:nvPicPr>
          <p:cNvPr id="6" name="Picture 5"/>
          <p:cNvPicPr>
            <a:picLocks noChangeAspect="1"/>
          </p:cNvPicPr>
          <p:nvPr/>
        </p:nvPicPr>
        <p:blipFill>
          <a:blip r:embed="rId3"/>
          <a:stretch>
            <a:fillRect/>
          </a:stretch>
        </p:blipFill>
        <p:spPr>
          <a:xfrm>
            <a:off x="182924" y="1546409"/>
            <a:ext cx="1562100" cy="1857375"/>
          </a:xfrm>
          <a:prstGeom prst="rect">
            <a:avLst/>
          </a:prstGeom>
        </p:spPr>
      </p:pic>
      <p:pic>
        <p:nvPicPr>
          <p:cNvPr id="7" name="Picture 6"/>
          <p:cNvPicPr>
            <a:picLocks noChangeAspect="1"/>
          </p:cNvPicPr>
          <p:nvPr/>
        </p:nvPicPr>
        <p:blipFill>
          <a:blip r:embed="rId4"/>
          <a:stretch>
            <a:fillRect/>
          </a:stretch>
        </p:blipFill>
        <p:spPr>
          <a:xfrm>
            <a:off x="1768616" y="2589396"/>
            <a:ext cx="1247775" cy="1628775"/>
          </a:xfrm>
          <a:prstGeom prst="rect">
            <a:avLst/>
          </a:prstGeom>
        </p:spPr>
      </p:pic>
      <p:pic>
        <p:nvPicPr>
          <p:cNvPr id="8" name="Picture 7"/>
          <p:cNvPicPr>
            <a:picLocks noChangeAspect="1"/>
          </p:cNvPicPr>
          <p:nvPr/>
        </p:nvPicPr>
        <p:blipFill>
          <a:blip r:embed="rId5"/>
          <a:stretch>
            <a:fillRect/>
          </a:stretch>
        </p:blipFill>
        <p:spPr>
          <a:xfrm>
            <a:off x="7566746" y="1500352"/>
            <a:ext cx="1304925" cy="1857375"/>
          </a:xfrm>
          <a:prstGeom prst="rect">
            <a:avLst/>
          </a:prstGeom>
        </p:spPr>
      </p:pic>
      <p:pic>
        <p:nvPicPr>
          <p:cNvPr id="9" name="Picture 8"/>
          <p:cNvPicPr>
            <a:picLocks noChangeAspect="1"/>
          </p:cNvPicPr>
          <p:nvPr/>
        </p:nvPicPr>
        <p:blipFill>
          <a:blip r:embed="rId6"/>
          <a:stretch>
            <a:fillRect/>
          </a:stretch>
        </p:blipFill>
        <p:spPr>
          <a:xfrm>
            <a:off x="3102767" y="2056755"/>
            <a:ext cx="1562100" cy="1857375"/>
          </a:xfrm>
          <a:prstGeom prst="rect">
            <a:avLst/>
          </a:prstGeom>
        </p:spPr>
      </p:pic>
      <p:pic>
        <p:nvPicPr>
          <p:cNvPr id="10" name="Picture 9"/>
          <p:cNvPicPr>
            <a:picLocks noChangeAspect="1"/>
          </p:cNvPicPr>
          <p:nvPr/>
        </p:nvPicPr>
        <p:blipFill>
          <a:blip r:embed="rId7"/>
          <a:stretch>
            <a:fillRect/>
          </a:stretch>
        </p:blipFill>
        <p:spPr>
          <a:xfrm>
            <a:off x="4751243" y="3530328"/>
            <a:ext cx="1362075" cy="1857375"/>
          </a:xfrm>
          <a:prstGeom prst="rect">
            <a:avLst/>
          </a:prstGeom>
        </p:spPr>
      </p:pic>
      <p:pic>
        <p:nvPicPr>
          <p:cNvPr id="11" name="Picture 10"/>
          <p:cNvPicPr>
            <a:picLocks noChangeAspect="1"/>
          </p:cNvPicPr>
          <p:nvPr/>
        </p:nvPicPr>
        <p:blipFill>
          <a:blip r:embed="rId8"/>
          <a:stretch>
            <a:fillRect/>
          </a:stretch>
        </p:blipFill>
        <p:spPr>
          <a:xfrm>
            <a:off x="5875621" y="1721292"/>
            <a:ext cx="1371600" cy="1857375"/>
          </a:xfrm>
          <a:prstGeom prst="rect">
            <a:avLst/>
          </a:prstGeom>
        </p:spPr>
      </p:pic>
      <p:pic>
        <p:nvPicPr>
          <p:cNvPr id="12" name="Picture 11"/>
          <p:cNvPicPr>
            <a:picLocks noChangeAspect="1"/>
          </p:cNvPicPr>
          <p:nvPr/>
        </p:nvPicPr>
        <p:blipFill>
          <a:blip r:embed="rId9"/>
          <a:stretch>
            <a:fillRect/>
          </a:stretch>
        </p:blipFill>
        <p:spPr>
          <a:xfrm>
            <a:off x="371370" y="3570540"/>
            <a:ext cx="1543050" cy="1857375"/>
          </a:xfrm>
          <a:prstGeom prst="rect">
            <a:avLst/>
          </a:prstGeom>
        </p:spPr>
      </p:pic>
      <p:pic>
        <p:nvPicPr>
          <p:cNvPr id="13" name="Picture 12"/>
          <p:cNvPicPr>
            <a:picLocks noChangeAspect="1"/>
          </p:cNvPicPr>
          <p:nvPr/>
        </p:nvPicPr>
        <p:blipFill>
          <a:blip r:embed="rId10"/>
          <a:stretch>
            <a:fillRect/>
          </a:stretch>
        </p:blipFill>
        <p:spPr>
          <a:xfrm>
            <a:off x="3108069" y="3993791"/>
            <a:ext cx="1066800" cy="1524000"/>
          </a:xfrm>
          <a:prstGeom prst="rect">
            <a:avLst/>
          </a:prstGeom>
        </p:spPr>
      </p:pic>
    </p:spTree>
    <p:extLst>
      <p:ext uri="{BB962C8B-B14F-4D97-AF65-F5344CB8AC3E}">
        <p14:creationId xmlns:p14="http://schemas.microsoft.com/office/powerpoint/2010/main" val="1155826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1341438"/>
            <a:ext cx="8229600" cy="1143000"/>
          </a:xfrm>
        </p:spPr>
        <p:txBody>
          <a:bodyPr/>
          <a:lstStyle/>
          <a:p>
            <a:r>
              <a:rPr lang="en-GB" u="sng" dirty="0" smtClean="0">
                <a:solidFill>
                  <a:schemeClr val="tx1">
                    <a:lumMod val="10000"/>
                    <a:lumOff val="90000"/>
                  </a:schemeClr>
                </a:solidFill>
              </a:rPr>
              <a:t>Ways to revise for English Language and Literature</a:t>
            </a:r>
            <a:endParaRPr lang="en-GB" u="sng" dirty="0">
              <a:solidFill>
                <a:schemeClr val="tx1">
                  <a:lumMod val="10000"/>
                  <a:lumOff val="90000"/>
                </a:schemeClr>
              </a:solidFill>
            </a:endParaRPr>
          </a:p>
        </p:txBody>
      </p:sp>
      <p:sp>
        <p:nvSpPr>
          <p:cNvPr id="3" name="TextBox 2"/>
          <p:cNvSpPr txBox="1"/>
          <p:nvPr/>
        </p:nvSpPr>
        <p:spPr>
          <a:xfrm>
            <a:off x="221672" y="2604655"/>
            <a:ext cx="3519054" cy="378565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chemeClr val="accent1">
                    <a:lumMod val="20000"/>
                    <a:lumOff val="80000"/>
                  </a:schemeClr>
                </a:solidFill>
              </a:rPr>
              <a:t>Past Papers are available online and will be made available in the English homebase.  </a:t>
            </a:r>
          </a:p>
          <a:p>
            <a:pPr marL="285750" indent="-285750">
              <a:buFont typeface="Arial" panose="020B0604020202020204" pitchFamily="34" charset="0"/>
              <a:buChar char="•"/>
            </a:pPr>
            <a:r>
              <a:rPr lang="en-GB" sz="1600" dirty="0" smtClean="0">
                <a:solidFill>
                  <a:schemeClr val="accent1">
                    <a:lumMod val="20000"/>
                    <a:lumOff val="80000"/>
                  </a:schemeClr>
                </a:solidFill>
              </a:rPr>
              <a:t>Annotate clean copies of poems (available on the Internet or from Homebase 3).</a:t>
            </a:r>
          </a:p>
          <a:p>
            <a:pPr marL="285750" indent="-285750">
              <a:buFont typeface="Arial" panose="020B0604020202020204" pitchFamily="34" charset="0"/>
              <a:buChar char="•"/>
            </a:pPr>
            <a:r>
              <a:rPr lang="en-GB" sz="1600" dirty="0" smtClean="0">
                <a:solidFill>
                  <a:schemeClr val="accent1">
                    <a:lumMod val="20000"/>
                    <a:lumOff val="80000"/>
                  </a:schemeClr>
                </a:solidFill>
              </a:rPr>
              <a:t>Annotate own copies of books at home from memory, using the Internet to research missing information/ideas.</a:t>
            </a:r>
          </a:p>
          <a:p>
            <a:pPr marL="285750" indent="-285750">
              <a:buFont typeface="Arial" panose="020B0604020202020204" pitchFamily="34" charset="0"/>
              <a:buChar char="•"/>
            </a:pPr>
            <a:r>
              <a:rPr lang="en-GB" sz="1600" dirty="0" smtClean="0">
                <a:solidFill>
                  <a:schemeClr val="accent1">
                    <a:lumMod val="20000"/>
                    <a:lumOff val="80000"/>
                  </a:schemeClr>
                </a:solidFill>
              </a:rPr>
              <a:t>Use post-it notes for key ideas/quotes.</a:t>
            </a:r>
          </a:p>
          <a:p>
            <a:pPr marL="285750" indent="-285750">
              <a:buFont typeface="Arial" panose="020B0604020202020204" pitchFamily="34" charset="0"/>
              <a:buChar char="•"/>
            </a:pPr>
            <a:r>
              <a:rPr lang="en-GB" sz="1600" dirty="0" smtClean="0">
                <a:solidFill>
                  <a:schemeClr val="accent1">
                    <a:lumMod val="20000"/>
                    <a:lumOff val="80000"/>
                  </a:schemeClr>
                </a:solidFill>
              </a:rPr>
              <a:t>Create tables to compare poems in terms of language, structure and content.</a:t>
            </a:r>
            <a:endParaRPr lang="en-GB" sz="1600" dirty="0">
              <a:solidFill>
                <a:schemeClr val="accent1">
                  <a:lumMod val="20000"/>
                  <a:lumOff val="80000"/>
                </a:schemeClr>
              </a:solidFill>
            </a:endParaRPr>
          </a:p>
        </p:txBody>
      </p:sp>
      <p:sp>
        <p:nvSpPr>
          <p:cNvPr id="5" name="TextBox 4"/>
          <p:cNvSpPr txBox="1"/>
          <p:nvPr/>
        </p:nvSpPr>
        <p:spPr>
          <a:xfrm>
            <a:off x="4959927" y="2604655"/>
            <a:ext cx="3657600"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chemeClr val="accent1">
                    <a:lumMod val="20000"/>
                    <a:lumOff val="80000"/>
                  </a:schemeClr>
                </a:solidFill>
              </a:rPr>
              <a:t>Create mind maps for poetry analysis  or key characters in plays/novels.</a:t>
            </a:r>
          </a:p>
          <a:p>
            <a:pPr marL="285750" indent="-285750">
              <a:buFont typeface="Arial" panose="020B0604020202020204" pitchFamily="34" charset="0"/>
              <a:buChar char="•"/>
            </a:pPr>
            <a:r>
              <a:rPr lang="en-GB" sz="1600" dirty="0" smtClean="0">
                <a:solidFill>
                  <a:schemeClr val="accent1">
                    <a:lumMod val="20000"/>
                    <a:lumOff val="80000"/>
                  </a:schemeClr>
                </a:solidFill>
                <a:latin typeface="+mj-lt"/>
              </a:rPr>
              <a:t>Use flashcards to revise key information from poems or novels. </a:t>
            </a:r>
          </a:p>
          <a:p>
            <a:pPr marL="285750" indent="-285750">
              <a:buFont typeface="Arial" panose="020B0604020202020204" pitchFamily="34" charset="0"/>
              <a:buChar char="•"/>
            </a:pPr>
            <a:r>
              <a:rPr lang="en-GB" sz="1600" dirty="0" smtClean="0">
                <a:solidFill>
                  <a:schemeClr val="accent5">
                    <a:lumMod val="10000"/>
                    <a:lumOff val="90000"/>
                  </a:schemeClr>
                </a:solidFill>
                <a:latin typeface="+mj-lt"/>
              </a:rPr>
              <a:t>Listen to audio versions of the Literature books.</a:t>
            </a:r>
          </a:p>
          <a:p>
            <a:pPr marL="285750" indent="-285750">
              <a:buFont typeface="Arial" panose="020B0604020202020204" pitchFamily="34" charset="0"/>
              <a:buChar char="•"/>
            </a:pPr>
            <a:r>
              <a:rPr lang="en-GB" sz="1600" dirty="0" smtClean="0">
                <a:solidFill>
                  <a:schemeClr val="accent5">
                    <a:lumMod val="10000"/>
                    <a:lumOff val="90000"/>
                  </a:schemeClr>
                </a:solidFill>
                <a:latin typeface="+mj-lt"/>
              </a:rPr>
              <a:t>Use the revision books recommended to support learning.</a:t>
            </a:r>
          </a:p>
          <a:p>
            <a:pPr marL="285750" indent="-285750">
              <a:buFont typeface="Arial" panose="020B0604020202020204" pitchFamily="34" charset="0"/>
              <a:buChar char="•"/>
            </a:pPr>
            <a:endParaRPr lang="en-GB" sz="1600" dirty="0">
              <a:solidFill>
                <a:schemeClr val="accent5">
                  <a:lumMod val="10000"/>
                  <a:lumOff val="90000"/>
                </a:schemeClr>
              </a:solidFill>
            </a:endParaRPr>
          </a:p>
        </p:txBody>
      </p:sp>
    </p:spTree>
    <p:extLst>
      <p:ext uri="{BB962C8B-B14F-4D97-AF65-F5344CB8AC3E}">
        <p14:creationId xmlns:p14="http://schemas.microsoft.com/office/powerpoint/2010/main" val="429866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1151773"/>
              </p:ext>
            </p:extLst>
          </p:nvPr>
        </p:nvGraphicFramePr>
        <p:xfrm>
          <a:off x="214280" y="857231"/>
          <a:ext cx="8572560" cy="5905442"/>
        </p:xfrm>
        <a:graphic>
          <a:graphicData uri="http://schemas.openxmlformats.org/drawingml/2006/table">
            <a:tbl>
              <a:tblPr firstRow="1" bandRow="1"/>
              <a:tblGrid>
                <a:gridCol w="1143010">
                  <a:extLst>
                    <a:ext uri="{9D8B030D-6E8A-4147-A177-3AD203B41FA5}">
                      <a16:colId xmlns:a16="http://schemas.microsoft.com/office/drawing/2014/main" val="20000"/>
                    </a:ext>
                  </a:extLst>
                </a:gridCol>
                <a:gridCol w="1000130">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1071570">
                  <a:extLst>
                    <a:ext uri="{9D8B030D-6E8A-4147-A177-3AD203B41FA5}">
                      <a16:colId xmlns:a16="http://schemas.microsoft.com/office/drawing/2014/main" val="20003"/>
                    </a:ext>
                  </a:extLst>
                </a:gridCol>
                <a:gridCol w="1071570">
                  <a:extLst>
                    <a:ext uri="{9D8B030D-6E8A-4147-A177-3AD203B41FA5}">
                      <a16:colId xmlns:a16="http://schemas.microsoft.com/office/drawing/2014/main" val="20004"/>
                    </a:ext>
                  </a:extLst>
                </a:gridCol>
                <a:gridCol w="1071570">
                  <a:extLst>
                    <a:ext uri="{9D8B030D-6E8A-4147-A177-3AD203B41FA5}">
                      <a16:colId xmlns:a16="http://schemas.microsoft.com/office/drawing/2014/main" val="20005"/>
                    </a:ext>
                  </a:extLst>
                </a:gridCol>
                <a:gridCol w="1071570">
                  <a:extLst>
                    <a:ext uri="{9D8B030D-6E8A-4147-A177-3AD203B41FA5}">
                      <a16:colId xmlns:a16="http://schemas.microsoft.com/office/drawing/2014/main" val="20006"/>
                    </a:ext>
                  </a:extLst>
                </a:gridCol>
                <a:gridCol w="1071570">
                  <a:extLst>
                    <a:ext uri="{9D8B030D-6E8A-4147-A177-3AD203B41FA5}">
                      <a16:colId xmlns:a16="http://schemas.microsoft.com/office/drawing/2014/main" val="20007"/>
                    </a:ext>
                  </a:extLst>
                </a:gridCol>
              </a:tblGrid>
              <a:tr h="12033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dirty="0" smtClean="0">
                          <a:solidFill>
                            <a:srgbClr val="002060"/>
                          </a:solidFill>
                        </a:rPr>
                        <a:t>WB:</a:t>
                      </a:r>
                    </a:p>
                    <a:p>
                      <a:r>
                        <a:rPr lang="en-GB" b="1" dirty="0" smtClean="0">
                          <a:solidFill>
                            <a:srgbClr val="002060"/>
                          </a:solidFill>
                        </a:rPr>
                        <a:t>9/01/19</a:t>
                      </a:r>
                      <a:endParaRPr lang="en-GB" b="1" dirty="0">
                        <a:solidFill>
                          <a:srgbClr val="00206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solidFill>
                            <a:srgbClr val="002060"/>
                          </a:solidFill>
                        </a:rPr>
                        <a:t>Mon</a:t>
                      </a:r>
                    </a:p>
                    <a:p>
                      <a:r>
                        <a:rPr lang="en-GB" sz="1400" b="0" u="none" dirty="0" smtClean="0">
                          <a:solidFill>
                            <a:srgbClr val="002060"/>
                          </a:solidFill>
                        </a:rPr>
                        <a:t>Romeo and Juliet – character study.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solidFill>
                            <a:srgbClr val="002060"/>
                          </a:solidFill>
                        </a:rPr>
                        <a:t>Tues</a:t>
                      </a:r>
                      <a:endParaRPr lang="en-GB" b="1" u="sng" dirty="0">
                        <a:solidFill>
                          <a:srgbClr val="00206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solidFill>
                            <a:srgbClr val="002060"/>
                          </a:solidFill>
                        </a:rPr>
                        <a:t>Weds</a:t>
                      </a:r>
                    </a:p>
                    <a:p>
                      <a:r>
                        <a:rPr lang="en-GB" sz="1400" b="0" i="1" u="none" dirty="0" smtClean="0">
                          <a:solidFill>
                            <a:srgbClr val="002060"/>
                          </a:solidFill>
                        </a:rPr>
                        <a:t>BB</a:t>
                      </a:r>
                    </a:p>
                    <a:p>
                      <a:r>
                        <a:rPr lang="en-GB" sz="1400" b="0" u="none" dirty="0" smtClean="0">
                          <a:solidFill>
                            <a:srgbClr val="002060"/>
                          </a:solidFill>
                        </a:rPr>
                        <a:t>Mrs</a:t>
                      </a:r>
                      <a:r>
                        <a:rPr lang="en-GB" sz="1400" b="0" u="none" baseline="0" dirty="0" smtClean="0">
                          <a:solidFill>
                            <a:srgbClr val="002060"/>
                          </a:solidFill>
                        </a:rPr>
                        <a:t> Lyons &amp; Mrs Johnstone</a:t>
                      </a:r>
                      <a:endParaRPr lang="en-GB" sz="1400" b="0" u="none" dirty="0">
                        <a:solidFill>
                          <a:srgbClr val="00206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solidFill>
                            <a:srgbClr val="002060"/>
                          </a:solidFill>
                        </a:rPr>
                        <a:t>Thurs</a:t>
                      </a:r>
                      <a:endParaRPr lang="en-GB" b="1" u="sng" dirty="0">
                        <a:solidFill>
                          <a:srgbClr val="00206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solidFill>
                            <a:srgbClr val="002060"/>
                          </a:solidFill>
                        </a:rPr>
                        <a:t>Fri</a:t>
                      </a:r>
                      <a:endParaRPr lang="en-GB" b="1" u="sng" dirty="0">
                        <a:solidFill>
                          <a:srgbClr val="00206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solidFill>
                            <a:srgbClr val="002060"/>
                          </a:solidFill>
                        </a:rPr>
                        <a:t>Sat</a:t>
                      </a:r>
                      <a:endParaRPr lang="en-GB" b="1" u="sng" dirty="0">
                        <a:solidFill>
                          <a:srgbClr val="00206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solidFill>
                            <a:srgbClr val="002060"/>
                          </a:solidFill>
                        </a:rPr>
                        <a:t>Sun</a:t>
                      </a:r>
                    </a:p>
                    <a:p>
                      <a:r>
                        <a:rPr lang="en-GB" sz="1400" b="0" u="none" dirty="0" smtClean="0">
                          <a:solidFill>
                            <a:srgbClr val="002060"/>
                          </a:solidFill>
                        </a:rPr>
                        <a:t>Unseen poem</a:t>
                      </a:r>
                      <a:endParaRPr lang="en-GB" sz="1400" b="0" u="none" dirty="0">
                        <a:solidFill>
                          <a:srgbClr val="00206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tcPr>
                </a:tc>
                <a:extLst>
                  <a:ext uri="{0D108BD9-81ED-4DB2-BD59-A6C34878D82A}">
                    <a16:rowId xmlns:a16="http://schemas.microsoft.com/office/drawing/2014/main" val="10000"/>
                  </a:ext>
                </a:extLst>
              </a:tr>
              <a:tr h="11239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dirty="0" smtClean="0"/>
                        <a:t>WB:</a:t>
                      </a:r>
                    </a:p>
                    <a:p>
                      <a:r>
                        <a:rPr lang="en-GB" b="1" dirty="0" smtClean="0"/>
                        <a:t>16/01/19</a:t>
                      </a:r>
                      <a:endParaRPr lang="en-GB"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lumMod val="60000"/>
                            <a:lumOff val="40000"/>
                            <a:tint val="66000"/>
                            <a:satMod val="160000"/>
                          </a:srgbClr>
                        </a:gs>
                        <a:gs pos="50000">
                          <a:srgbClr val="4F81BD">
                            <a:lumMod val="60000"/>
                            <a:lumOff val="40000"/>
                            <a:tint val="44500"/>
                            <a:satMod val="160000"/>
                          </a:srgbClr>
                        </a:gs>
                        <a:gs pos="100000">
                          <a:srgbClr val="4F81BD">
                            <a:lumMod val="60000"/>
                            <a:lumOff val="40000"/>
                            <a:tint val="23500"/>
                            <a:satMod val="160000"/>
                          </a:srgbClr>
                        </a:gs>
                      </a:gsLst>
                      <a:lin ang="162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Mon</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lumMod val="60000"/>
                            <a:lumOff val="40000"/>
                            <a:tint val="66000"/>
                            <a:satMod val="160000"/>
                          </a:srgbClr>
                        </a:gs>
                        <a:gs pos="50000">
                          <a:srgbClr val="4F81BD">
                            <a:lumMod val="60000"/>
                            <a:lumOff val="40000"/>
                            <a:tint val="44500"/>
                            <a:satMod val="160000"/>
                          </a:srgbClr>
                        </a:gs>
                        <a:gs pos="100000">
                          <a:srgbClr val="4F81BD">
                            <a:lumMod val="60000"/>
                            <a:lumOff val="40000"/>
                            <a:tint val="23500"/>
                            <a:satMod val="160000"/>
                          </a:srgbClr>
                        </a:gs>
                      </a:gsLst>
                      <a:lin ang="162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Tues</a:t>
                      </a:r>
                    </a:p>
                    <a:p>
                      <a:r>
                        <a:rPr lang="en-GB" sz="1400" b="0" i="1" u="none" dirty="0" smtClean="0"/>
                        <a:t>BB</a:t>
                      </a:r>
                    </a:p>
                    <a:p>
                      <a:r>
                        <a:rPr lang="en-GB" sz="1400" b="0" u="none" dirty="0" smtClean="0"/>
                        <a:t>Gender </a:t>
                      </a:r>
                    </a:p>
                    <a:p>
                      <a:r>
                        <a:rPr lang="en-GB" sz="1400" b="0" u="none" dirty="0" smtClean="0"/>
                        <a:t>Issues</a:t>
                      </a:r>
                      <a:endParaRPr lang="en-GB" sz="1400" b="0" u="none"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lumMod val="60000"/>
                            <a:lumOff val="40000"/>
                            <a:tint val="66000"/>
                            <a:satMod val="160000"/>
                          </a:srgbClr>
                        </a:gs>
                        <a:gs pos="50000">
                          <a:srgbClr val="4F81BD">
                            <a:lumMod val="60000"/>
                            <a:lumOff val="40000"/>
                            <a:tint val="44500"/>
                            <a:satMod val="160000"/>
                          </a:srgbClr>
                        </a:gs>
                        <a:gs pos="100000">
                          <a:srgbClr val="4F81BD">
                            <a:lumMod val="60000"/>
                            <a:lumOff val="40000"/>
                            <a:tint val="23500"/>
                            <a:satMod val="160000"/>
                          </a:srgbClr>
                        </a:gs>
                      </a:gsLst>
                      <a:lin ang="162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Weds</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lumMod val="60000"/>
                            <a:lumOff val="40000"/>
                            <a:tint val="66000"/>
                            <a:satMod val="160000"/>
                          </a:srgbClr>
                        </a:gs>
                        <a:gs pos="50000">
                          <a:srgbClr val="4F81BD">
                            <a:lumMod val="60000"/>
                            <a:lumOff val="40000"/>
                            <a:tint val="44500"/>
                            <a:satMod val="160000"/>
                          </a:srgbClr>
                        </a:gs>
                        <a:gs pos="100000">
                          <a:srgbClr val="4F81BD">
                            <a:lumMod val="60000"/>
                            <a:lumOff val="40000"/>
                            <a:tint val="23500"/>
                            <a:satMod val="160000"/>
                          </a:srgbClr>
                        </a:gs>
                      </a:gsLst>
                      <a:lin ang="162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Thurs</a:t>
                      </a:r>
                    </a:p>
                    <a:p>
                      <a:r>
                        <a:rPr lang="en-GB" sz="1400" b="0" u="none" dirty="0" smtClean="0"/>
                        <a:t>Romeo and Juliet – themes.</a:t>
                      </a:r>
                      <a:endParaRPr lang="en-GB" b="1" u="sng" dirty="0" smtClean="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lumMod val="60000"/>
                            <a:lumOff val="40000"/>
                            <a:tint val="66000"/>
                            <a:satMod val="160000"/>
                          </a:srgbClr>
                        </a:gs>
                        <a:gs pos="50000">
                          <a:srgbClr val="4F81BD">
                            <a:lumMod val="60000"/>
                            <a:lumOff val="40000"/>
                            <a:tint val="44500"/>
                            <a:satMod val="160000"/>
                          </a:srgbClr>
                        </a:gs>
                        <a:gs pos="100000">
                          <a:srgbClr val="4F81BD">
                            <a:lumMod val="60000"/>
                            <a:lumOff val="40000"/>
                            <a:tint val="23500"/>
                            <a:satMod val="160000"/>
                          </a:srgbClr>
                        </a:gs>
                      </a:gsLst>
                      <a:lin ang="162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Fri</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lumMod val="60000"/>
                            <a:lumOff val="40000"/>
                            <a:tint val="66000"/>
                            <a:satMod val="160000"/>
                          </a:srgbClr>
                        </a:gs>
                        <a:gs pos="50000">
                          <a:srgbClr val="4F81BD">
                            <a:lumMod val="60000"/>
                            <a:lumOff val="40000"/>
                            <a:tint val="44500"/>
                            <a:satMod val="160000"/>
                          </a:srgbClr>
                        </a:gs>
                        <a:gs pos="100000">
                          <a:srgbClr val="4F81BD">
                            <a:lumMod val="60000"/>
                            <a:lumOff val="40000"/>
                            <a:tint val="23500"/>
                            <a:satMod val="160000"/>
                          </a:srgbClr>
                        </a:gs>
                      </a:gsLst>
                      <a:lin ang="162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Sat</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lumMod val="60000"/>
                            <a:lumOff val="40000"/>
                            <a:tint val="66000"/>
                            <a:satMod val="160000"/>
                          </a:srgbClr>
                        </a:gs>
                        <a:gs pos="50000">
                          <a:srgbClr val="4F81BD">
                            <a:lumMod val="60000"/>
                            <a:lumOff val="40000"/>
                            <a:tint val="44500"/>
                            <a:satMod val="160000"/>
                          </a:srgbClr>
                        </a:gs>
                        <a:gs pos="100000">
                          <a:srgbClr val="4F81BD">
                            <a:lumMod val="60000"/>
                            <a:lumOff val="40000"/>
                            <a:tint val="23500"/>
                            <a:satMod val="160000"/>
                          </a:srgbClr>
                        </a:gs>
                      </a:gsLst>
                      <a:lin ang="162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Sun</a:t>
                      </a:r>
                    </a:p>
                    <a:p>
                      <a:r>
                        <a:rPr lang="en-GB" sz="1400" b="0" i="0" u="none" dirty="0" smtClean="0"/>
                        <a:t>2 x Anthology</a:t>
                      </a:r>
                      <a:r>
                        <a:rPr lang="en-GB" sz="1400" b="0" i="0" u="none" baseline="0" dirty="0" smtClean="0"/>
                        <a:t> poems</a:t>
                      </a:r>
                      <a:endParaRPr lang="en-GB" sz="1400" b="0" i="0" u="none"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lumMod val="60000"/>
                            <a:lumOff val="40000"/>
                            <a:tint val="66000"/>
                            <a:satMod val="160000"/>
                          </a:srgbClr>
                        </a:gs>
                        <a:gs pos="50000">
                          <a:srgbClr val="4F81BD">
                            <a:lumMod val="60000"/>
                            <a:lumOff val="40000"/>
                            <a:tint val="44500"/>
                            <a:satMod val="160000"/>
                          </a:srgbClr>
                        </a:gs>
                        <a:gs pos="100000">
                          <a:srgbClr val="4F81BD">
                            <a:lumMod val="60000"/>
                            <a:lumOff val="40000"/>
                            <a:tint val="23500"/>
                            <a:satMod val="160000"/>
                          </a:srgbClr>
                        </a:gs>
                      </a:gsLst>
                      <a:lin ang="16200000" scaled="1"/>
                      <a:tileRect/>
                    </a:gradFill>
                  </a:tcPr>
                </a:tc>
                <a:extLst>
                  <a:ext uri="{0D108BD9-81ED-4DB2-BD59-A6C34878D82A}">
                    <a16:rowId xmlns:a16="http://schemas.microsoft.com/office/drawing/2014/main" val="10001"/>
                  </a:ext>
                </a:extLst>
              </a:tr>
              <a:tr h="12033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dirty="0" smtClean="0"/>
                        <a:t>WB:</a:t>
                      </a:r>
                    </a:p>
                    <a:p>
                      <a:r>
                        <a:rPr lang="en-GB" b="1" dirty="0" smtClean="0"/>
                        <a:t>23/01/19</a:t>
                      </a:r>
                      <a:endParaRPr lang="en-GB"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79646">
                            <a:lumMod val="60000"/>
                            <a:lumOff val="40000"/>
                            <a:tint val="66000"/>
                            <a:satMod val="160000"/>
                          </a:srgbClr>
                        </a:gs>
                        <a:gs pos="50000">
                          <a:srgbClr val="F79646">
                            <a:lumMod val="60000"/>
                            <a:lumOff val="40000"/>
                            <a:tint val="44500"/>
                            <a:satMod val="160000"/>
                          </a:srgbClr>
                        </a:gs>
                        <a:gs pos="100000">
                          <a:srgbClr val="F79646">
                            <a:lumMod val="60000"/>
                            <a:lumOff val="40000"/>
                            <a:tint val="23500"/>
                            <a:satMod val="160000"/>
                          </a:srgbClr>
                        </a:gs>
                      </a:gsLst>
                      <a:lin ang="108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Mon</a:t>
                      </a:r>
                    </a:p>
                    <a:p>
                      <a:r>
                        <a:rPr lang="en-GB" sz="1400" b="0" i="1" u="none" dirty="0" smtClean="0"/>
                        <a:t>BB</a:t>
                      </a:r>
                    </a:p>
                    <a:p>
                      <a:r>
                        <a:rPr lang="en-GB" sz="1400" b="0" u="none" dirty="0" smtClean="0"/>
                        <a:t>Mickey &amp; Edward</a:t>
                      </a:r>
                      <a:endParaRPr lang="en-GB" sz="1400" b="0" u="none"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79646">
                            <a:lumMod val="60000"/>
                            <a:lumOff val="40000"/>
                            <a:tint val="66000"/>
                            <a:satMod val="160000"/>
                          </a:srgbClr>
                        </a:gs>
                        <a:gs pos="50000">
                          <a:srgbClr val="F79646">
                            <a:lumMod val="60000"/>
                            <a:lumOff val="40000"/>
                            <a:tint val="44500"/>
                            <a:satMod val="160000"/>
                          </a:srgbClr>
                        </a:gs>
                        <a:gs pos="100000">
                          <a:srgbClr val="F79646">
                            <a:lumMod val="60000"/>
                            <a:lumOff val="40000"/>
                            <a:tint val="23500"/>
                            <a:satMod val="160000"/>
                          </a:srgbClr>
                        </a:gs>
                      </a:gsLst>
                      <a:lin ang="108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Tues</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79646">
                            <a:lumMod val="60000"/>
                            <a:lumOff val="40000"/>
                            <a:tint val="66000"/>
                            <a:satMod val="160000"/>
                          </a:srgbClr>
                        </a:gs>
                        <a:gs pos="50000">
                          <a:srgbClr val="F79646">
                            <a:lumMod val="60000"/>
                            <a:lumOff val="40000"/>
                            <a:tint val="44500"/>
                            <a:satMod val="160000"/>
                          </a:srgbClr>
                        </a:gs>
                        <a:gs pos="100000">
                          <a:srgbClr val="F79646">
                            <a:lumMod val="60000"/>
                            <a:lumOff val="40000"/>
                            <a:tint val="23500"/>
                            <a:satMod val="160000"/>
                          </a:srgbClr>
                        </a:gs>
                      </a:gsLst>
                      <a:lin ang="108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Weds</a:t>
                      </a:r>
                    </a:p>
                    <a:p>
                      <a:r>
                        <a:rPr lang="en-GB" sz="1400" b="0" u="none" dirty="0" smtClean="0"/>
                        <a:t>Unseen</a:t>
                      </a:r>
                      <a:r>
                        <a:rPr lang="en-GB" sz="1400" b="0" u="none" baseline="0" dirty="0" smtClean="0"/>
                        <a:t> poetry - compare</a:t>
                      </a:r>
                      <a:endParaRPr lang="en-GB" sz="1400" b="0" u="none"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79646">
                            <a:lumMod val="60000"/>
                            <a:lumOff val="40000"/>
                            <a:tint val="66000"/>
                            <a:satMod val="160000"/>
                          </a:srgbClr>
                        </a:gs>
                        <a:gs pos="50000">
                          <a:srgbClr val="F79646">
                            <a:lumMod val="60000"/>
                            <a:lumOff val="40000"/>
                            <a:tint val="44500"/>
                            <a:satMod val="160000"/>
                          </a:srgbClr>
                        </a:gs>
                        <a:gs pos="100000">
                          <a:srgbClr val="F79646">
                            <a:lumMod val="60000"/>
                            <a:lumOff val="40000"/>
                            <a:tint val="23500"/>
                            <a:satMod val="160000"/>
                          </a:srgbClr>
                        </a:gs>
                      </a:gsLst>
                      <a:lin ang="108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Thurs</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79646">
                            <a:lumMod val="60000"/>
                            <a:lumOff val="40000"/>
                            <a:tint val="66000"/>
                            <a:satMod val="160000"/>
                          </a:srgbClr>
                        </a:gs>
                        <a:gs pos="50000">
                          <a:srgbClr val="F79646">
                            <a:lumMod val="60000"/>
                            <a:lumOff val="40000"/>
                            <a:tint val="44500"/>
                            <a:satMod val="160000"/>
                          </a:srgbClr>
                        </a:gs>
                        <a:gs pos="100000">
                          <a:srgbClr val="F79646">
                            <a:lumMod val="60000"/>
                            <a:lumOff val="40000"/>
                            <a:tint val="23500"/>
                            <a:satMod val="160000"/>
                          </a:srgbClr>
                        </a:gs>
                      </a:gsLst>
                      <a:lin ang="108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Fri</a:t>
                      </a:r>
                    </a:p>
                    <a:p>
                      <a:r>
                        <a:rPr lang="en-GB" sz="1400" b="0" i="1" u="none" dirty="0" smtClean="0"/>
                        <a:t>A Christmas</a:t>
                      </a:r>
                    </a:p>
                    <a:p>
                      <a:r>
                        <a:rPr lang="en-GB" sz="1400" b="0" i="1" u="none" dirty="0" smtClean="0"/>
                        <a:t>Carol</a:t>
                      </a:r>
                    </a:p>
                    <a:p>
                      <a:r>
                        <a:rPr lang="en-GB" sz="1400" b="0" i="0" u="none" dirty="0" smtClean="0"/>
                        <a:t>Religion/</a:t>
                      </a:r>
                    </a:p>
                    <a:p>
                      <a:r>
                        <a:rPr lang="en-GB" sz="1400" b="0" i="0" u="none" dirty="0" smtClean="0"/>
                        <a:t>redemption</a:t>
                      </a:r>
                      <a:endParaRPr lang="en-GB" sz="1400" b="0" i="0" u="none"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79646">
                            <a:lumMod val="60000"/>
                            <a:lumOff val="40000"/>
                            <a:tint val="66000"/>
                            <a:satMod val="160000"/>
                          </a:srgbClr>
                        </a:gs>
                        <a:gs pos="50000">
                          <a:srgbClr val="F79646">
                            <a:lumMod val="60000"/>
                            <a:lumOff val="40000"/>
                            <a:tint val="44500"/>
                            <a:satMod val="160000"/>
                          </a:srgbClr>
                        </a:gs>
                        <a:gs pos="100000">
                          <a:srgbClr val="F79646">
                            <a:lumMod val="60000"/>
                            <a:lumOff val="40000"/>
                            <a:tint val="23500"/>
                            <a:satMod val="160000"/>
                          </a:srgbClr>
                        </a:gs>
                      </a:gsLst>
                      <a:lin ang="108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Sat</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79646">
                            <a:lumMod val="60000"/>
                            <a:lumOff val="40000"/>
                            <a:tint val="66000"/>
                            <a:satMod val="160000"/>
                          </a:srgbClr>
                        </a:gs>
                        <a:gs pos="50000">
                          <a:srgbClr val="F79646">
                            <a:lumMod val="60000"/>
                            <a:lumOff val="40000"/>
                            <a:tint val="44500"/>
                            <a:satMod val="160000"/>
                          </a:srgbClr>
                        </a:gs>
                        <a:gs pos="100000">
                          <a:srgbClr val="F79646">
                            <a:lumMod val="60000"/>
                            <a:lumOff val="40000"/>
                            <a:tint val="23500"/>
                            <a:satMod val="160000"/>
                          </a:srgbClr>
                        </a:gs>
                      </a:gsLst>
                      <a:lin ang="108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Sun</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79646">
                            <a:lumMod val="60000"/>
                            <a:lumOff val="40000"/>
                            <a:tint val="66000"/>
                            <a:satMod val="160000"/>
                          </a:srgbClr>
                        </a:gs>
                        <a:gs pos="50000">
                          <a:srgbClr val="F79646">
                            <a:lumMod val="60000"/>
                            <a:lumOff val="40000"/>
                            <a:tint val="44500"/>
                            <a:satMod val="160000"/>
                          </a:srgbClr>
                        </a:gs>
                        <a:gs pos="100000">
                          <a:srgbClr val="F79646">
                            <a:lumMod val="60000"/>
                            <a:lumOff val="40000"/>
                            <a:tint val="23500"/>
                            <a:satMod val="160000"/>
                          </a:srgbClr>
                        </a:gs>
                      </a:gsLst>
                      <a:lin ang="10800000" scaled="1"/>
                      <a:tileRect/>
                    </a:gradFill>
                  </a:tcPr>
                </a:tc>
                <a:extLst>
                  <a:ext uri="{0D108BD9-81ED-4DB2-BD59-A6C34878D82A}">
                    <a16:rowId xmlns:a16="http://schemas.microsoft.com/office/drawing/2014/main" val="10002"/>
                  </a:ext>
                </a:extLst>
              </a:tr>
              <a:tr h="12033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dirty="0" smtClean="0"/>
                        <a:t>WB:</a:t>
                      </a:r>
                    </a:p>
                    <a:p>
                      <a:r>
                        <a:rPr lang="en-GB" b="1" dirty="0" smtClean="0"/>
                        <a:t>30/01/19</a:t>
                      </a:r>
                      <a:endParaRPr lang="en-GB"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ysClr val="window" lastClr="FFFFFF">
                            <a:lumMod val="75000"/>
                            <a:tint val="66000"/>
                            <a:satMod val="160000"/>
                          </a:sysClr>
                        </a:gs>
                        <a:gs pos="50000">
                          <a:sysClr val="window" lastClr="FFFFFF">
                            <a:lumMod val="75000"/>
                            <a:tint val="44500"/>
                            <a:satMod val="160000"/>
                          </a:sysClr>
                        </a:gs>
                        <a:gs pos="100000">
                          <a:sysClr val="window" lastClr="FFFFFF">
                            <a:lumMod val="75000"/>
                            <a:tint val="23500"/>
                            <a:satMod val="160000"/>
                          </a:sys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Mon</a:t>
                      </a:r>
                    </a:p>
                    <a:p>
                      <a:r>
                        <a:rPr lang="en-GB" sz="1400" b="0" u="none" dirty="0" smtClean="0"/>
                        <a:t>2 x Anthology poems</a:t>
                      </a:r>
                      <a:endParaRPr lang="en-GB" sz="1400" b="0" u="none"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ysClr val="window" lastClr="FFFFFF">
                            <a:lumMod val="75000"/>
                            <a:tint val="66000"/>
                            <a:satMod val="160000"/>
                          </a:sysClr>
                        </a:gs>
                        <a:gs pos="50000">
                          <a:sysClr val="window" lastClr="FFFFFF">
                            <a:lumMod val="75000"/>
                            <a:tint val="44500"/>
                            <a:satMod val="160000"/>
                          </a:sysClr>
                        </a:gs>
                        <a:gs pos="100000">
                          <a:sysClr val="window" lastClr="FFFFFF">
                            <a:lumMod val="75000"/>
                            <a:tint val="23500"/>
                            <a:satMod val="160000"/>
                          </a:sys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Tues</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ysClr val="window" lastClr="FFFFFF">
                            <a:lumMod val="75000"/>
                            <a:tint val="66000"/>
                            <a:satMod val="160000"/>
                          </a:sysClr>
                        </a:gs>
                        <a:gs pos="50000">
                          <a:sysClr val="window" lastClr="FFFFFF">
                            <a:lumMod val="75000"/>
                            <a:tint val="44500"/>
                            <a:satMod val="160000"/>
                          </a:sysClr>
                        </a:gs>
                        <a:gs pos="100000">
                          <a:sysClr val="window" lastClr="FFFFFF">
                            <a:lumMod val="75000"/>
                            <a:tint val="23500"/>
                            <a:satMod val="160000"/>
                          </a:sys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Weds</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ysClr val="window" lastClr="FFFFFF">
                            <a:lumMod val="75000"/>
                            <a:tint val="66000"/>
                            <a:satMod val="160000"/>
                          </a:sysClr>
                        </a:gs>
                        <a:gs pos="50000">
                          <a:sysClr val="window" lastClr="FFFFFF">
                            <a:lumMod val="75000"/>
                            <a:tint val="44500"/>
                            <a:satMod val="160000"/>
                          </a:sysClr>
                        </a:gs>
                        <a:gs pos="100000">
                          <a:sysClr val="window" lastClr="FFFFFF">
                            <a:lumMod val="75000"/>
                            <a:tint val="23500"/>
                            <a:satMod val="160000"/>
                          </a:sys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Thurs</a:t>
                      </a:r>
                    </a:p>
                    <a:p>
                      <a:r>
                        <a:rPr lang="en-GB" sz="1400" b="0" u="none" dirty="0" smtClean="0"/>
                        <a:t>Romeo</a:t>
                      </a:r>
                      <a:r>
                        <a:rPr lang="en-GB" sz="1400" b="0" u="none" baseline="0" dirty="0" smtClean="0"/>
                        <a:t> and Juliet – key scene</a:t>
                      </a:r>
                      <a:endParaRPr lang="en-GB" sz="1400" b="0" u="none" dirty="0" smtClean="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ysClr val="window" lastClr="FFFFFF">
                            <a:lumMod val="75000"/>
                            <a:tint val="66000"/>
                            <a:satMod val="160000"/>
                          </a:sysClr>
                        </a:gs>
                        <a:gs pos="50000">
                          <a:sysClr val="window" lastClr="FFFFFF">
                            <a:lumMod val="75000"/>
                            <a:tint val="44500"/>
                            <a:satMod val="160000"/>
                          </a:sysClr>
                        </a:gs>
                        <a:gs pos="100000">
                          <a:sysClr val="window" lastClr="FFFFFF">
                            <a:lumMod val="75000"/>
                            <a:tint val="23500"/>
                            <a:satMod val="160000"/>
                          </a:sys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Fri</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ysClr val="window" lastClr="FFFFFF">
                            <a:lumMod val="75000"/>
                            <a:tint val="66000"/>
                            <a:satMod val="160000"/>
                          </a:sysClr>
                        </a:gs>
                        <a:gs pos="50000">
                          <a:sysClr val="window" lastClr="FFFFFF">
                            <a:lumMod val="75000"/>
                            <a:tint val="44500"/>
                            <a:satMod val="160000"/>
                          </a:sysClr>
                        </a:gs>
                        <a:gs pos="100000">
                          <a:sysClr val="window" lastClr="FFFFFF">
                            <a:lumMod val="75000"/>
                            <a:tint val="23500"/>
                            <a:satMod val="160000"/>
                          </a:sys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Sat</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ysClr val="window" lastClr="FFFFFF">
                            <a:lumMod val="75000"/>
                            <a:tint val="66000"/>
                            <a:satMod val="160000"/>
                          </a:sysClr>
                        </a:gs>
                        <a:gs pos="50000">
                          <a:sysClr val="window" lastClr="FFFFFF">
                            <a:lumMod val="75000"/>
                            <a:tint val="44500"/>
                            <a:satMod val="160000"/>
                          </a:sysClr>
                        </a:gs>
                        <a:gs pos="100000">
                          <a:sysClr val="window" lastClr="FFFFFF">
                            <a:lumMod val="75000"/>
                            <a:tint val="23500"/>
                            <a:satMod val="160000"/>
                          </a:sys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Sun</a:t>
                      </a:r>
                    </a:p>
                    <a:p>
                      <a:r>
                        <a:rPr lang="en-GB" sz="1400" b="0" i="1" u="none" dirty="0" smtClean="0"/>
                        <a:t>A Christmas Carol</a:t>
                      </a:r>
                    </a:p>
                    <a:p>
                      <a:r>
                        <a:rPr lang="en-GB" sz="1400" b="0" i="0" u="none" dirty="0" smtClean="0"/>
                        <a:t>The Cratchits</a:t>
                      </a:r>
                      <a:endParaRPr lang="en-GB" sz="1400" b="0" i="0" u="none"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ysClr val="window" lastClr="FFFFFF">
                            <a:lumMod val="75000"/>
                            <a:tint val="66000"/>
                            <a:satMod val="160000"/>
                          </a:sysClr>
                        </a:gs>
                        <a:gs pos="50000">
                          <a:sysClr val="window" lastClr="FFFFFF">
                            <a:lumMod val="75000"/>
                            <a:tint val="44500"/>
                            <a:satMod val="160000"/>
                          </a:sysClr>
                        </a:gs>
                        <a:gs pos="100000">
                          <a:sysClr val="window" lastClr="FFFFFF">
                            <a:lumMod val="75000"/>
                            <a:tint val="23500"/>
                            <a:satMod val="160000"/>
                          </a:sysClr>
                        </a:gs>
                      </a:gsLst>
                      <a:lin ang="13500000" scaled="1"/>
                      <a:tileRect/>
                    </a:gradFill>
                  </a:tcPr>
                </a:tc>
                <a:extLst>
                  <a:ext uri="{0D108BD9-81ED-4DB2-BD59-A6C34878D82A}">
                    <a16:rowId xmlns:a16="http://schemas.microsoft.com/office/drawing/2014/main" val="10003"/>
                  </a:ext>
                </a:extLst>
              </a:tr>
              <a:tr h="11239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dirty="0" smtClean="0"/>
                        <a:t>WB:</a:t>
                      </a:r>
                    </a:p>
                    <a:p>
                      <a:r>
                        <a:rPr lang="en-GB" b="1" dirty="0" smtClean="0"/>
                        <a:t>6/02/19</a:t>
                      </a:r>
                      <a:endParaRPr lang="en-GB"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Mon</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Tues</a:t>
                      </a:r>
                    </a:p>
                    <a:p>
                      <a:r>
                        <a:rPr lang="en-GB" sz="1400" b="0" i="1" u="none" dirty="0" smtClean="0"/>
                        <a:t>BB</a:t>
                      </a:r>
                    </a:p>
                    <a:p>
                      <a:r>
                        <a:rPr lang="en-GB" sz="1400" b="0" i="0" u="none" dirty="0" smtClean="0"/>
                        <a:t>Fate/</a:t>
                      </a:r>
                    </a:p>
                    <a:p>
                      <a:r>
                        <a:rPr lang="en-GB" sz="1400" b="0" i="0" u="none" dirty="0" smtClean="0"/>
                        <a:t>superstition</a:t>
                      </a:r>
                      <a:endParaRPr lang="en-GB" sz="1400" b="0" i="0" u="none"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Weds</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sz="1800" b="1" u="sng" dirty="0" smtClean="0"/>
                        <a:t>Thurs</a:t>
                      </a:r>
                    </a:p>
                    <a:p>
                      <a:r>
                        <a:rPr lang="en-GB" sz="1400" b="0" u="none" dirty="0" smtClean="0"/>
                        <a:t>Romeo and Juliet –The</a:t>
                      </a:r>
                      <a:r>
                        <a:rPr lang="en-GB" sz="1400" b="0" u="none" baseline="0" dirty="0" smtClean="0"/>
                        <a:t> Prologue</a:t>
                      </a:r>
                      <a:endParaRPr lang="en-GB" sz="1400" b="0" u="none" dirty="0" smtClean="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Fri</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Sat</a:t>
                      </a:r>
                      <a:endParaRPr lang="en-GB" b="1" u="sng"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b="1" u="sng" dirty="0" smtClean="0"/>
                        <a:t>Sun</a:t>
                      </a:r>
                    </a:p>
                    <a:p>
                      <a:r>
                        <a:rPr lang="en-GB" sz="1400" b="0" u="none" dirty="0" smtClean="0"/>
                        <a:t>2 x Anthology poems</a:t>
                      </a:r>
                      <a:endParaRPr lang="en-GB" sz="1400" b="0" u="none"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extLst>
                  <a:ext uri="{0D108BD9-81ED-4DB2-BD59-A6C34878D82A}">
                    <a16:rowId xmlns:a16="http://schemas.microsoft.com/office/drawing/2014/main" val="10004"/>
                  </a:ext>
                </a:extLst>
              </a:tr>
            </a:tbl>
          </a:graphicData>
        </a:graphic>
      </p:graphicFrame>
      <p:pic>
        <p:nvPicPr>
          <p:cNvPr id="3" name="Picture 4" descr="C:\Users\russell\AppData\Local\Microsoft\Windows\Temporary Internet Files\Content.IE5\32PAAQ6Z\study[1].jpg"/>
          <p:cNvPicPr>
            <a:picLocks noChangeAspect="1" noChangeArrowheads="1"/>
          </p:cNvPicPr>
          <p:nvPr/>
        </p:nvPicPr>
        <p:blipFill>
          <a:blip r:embed="rId2" cstate="print"/>
          <a:srcRect/>
          <a:stretch>
            <a:fillRect/>
          </a:stretch>
        </p:blipFill>
        <p:spPr bwMode="auto">
          <a:xfrm>
            <a:off x="571472" y="58736"/>
            <a:ext cx="884291" cy="727058"/>
          </a:xfrm>
          <a:prstGeom prst="rect">
            <a:avLst/>
          </a:prstGeom>
          <a:noFill/>
        </p:spPr>
      </p:pic>
      <p:sp>
        <p:nvSpPr>
          <p:cNvPr id="4" name="TextBox 3"/>
          <p:cNvSpPr txBox="1"/>
          <p:nvPr/>
        </p:nvSpPr>
        <p:spPr>
          <a:xfrm>
            <a:off x="1571602" y="224666"/>
            <a:ext cx="7215238" cy="400110"/>
          </a:xfrm>
          <a:prstGeom prst="rect">
            <a:avLst/>
          </a:prstGeom>
          <a:solidFill>
            <a:schemeClr val="tx2"/>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02060"/>
                </a:solidFill>
                <a:effectLst/>
                <a:uLnTx/>
                <a:uFillTx/>
              </a:rPr>
              <a:t>   </a:t>
            </a:r>
            <a:r>
              <a:rPr kumimoji="0" lang="en-GB" sz="2000" b="1" i="0" u="none" strike="noStrike" kern="0" cap="none" spc="0" normalizeH="0" baseline="0" noProof="0" dirty="0" smtClean="0">
                <a:ln>
                  <a:noFill/>
                </a:ln>
                <a:solidFill>
                  <a:schemeClr val="bg1">
                    <a:lumMod val="10000"/>
                    <a:lumOff val="90000"/>
                  </a:schemeClr>
                </a:solidFill>
                <a:effectLst/>
                <a:uLnTx/>
                <a:uFillTx/>
              </a:rPr>
              <a:t>Example of a Literature Revision Timetable</a:t>
            </a:r>
            <a:endParaRPr kumimoji="0" lang="en-GB" sz="2000" b="1" i="0" u="none" strike="noStrike" kern="0" cap="none" spc="0" normalizeH="0" baseline="0" noProof="0" dirty="0">
              <a:ln>
                <a:noFill/>
              </a:ln>
              <a:solidFill>
                <a:schemeClr val="bg1">
                  <a:lumMod val="10000"/>
                  <a:lumOff val="90000"/>
                </a:schemeClr>
              </a:solidFill>
              <a:effectLst/>
              <a:uLnTx/>
              <a:uFillTx/>
            </a:endParaRPr>
          </a:p>
        </p:txBody>
      </p:sp>
    </p:spTree>
    <p:extLst>
      <p:ext uri="{BB962C8B-B14F-4D97-AF65-F5344CB8AC3E}">
        <p14:creationId xmlns:p14="http://schemas.microsoft.com/office/powerpoint/2010/main" val="2597584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34158" y="1514902"/>
            <a:ext cx="5675683" cy="4723223"/>
          </a:xfrm>
          <a:prstGeom prst="rect">
            <a:avLst/>
          </a:prstGeom>
        </p:spPr>
      </p:pic>
    </p:spTree>
    <p:extLst>
      <p:ext uri="{BB962C8B-B14F-4D97-AF65-F5344CB8AC3E}">
        <p14:creationId xmlns:p14="http://schemas.microsoft.com/office/powerpoint/2010/main" val="140676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88945" y="1213436"/>
            <a:ext cx="4023709" cy="5151566"/>
          </a:xfrm>
          <a:prstGeom prst="rect">
            <a:avLst/>
          </a:prstGeom>
        </p:spPr>
      </p:pic>
      <p:pic>
        <p:nvPicPr>
          <p:cNvPr id="4" name="Picture 3"/>
          <p:cNvPicPr>
            <a:picLocks noChangeAspect="1"/>
          </p:cNvPicPr>
          <p:nvPr/>
        </p:nvPicPr>
        <p:blipFill>
          <a:blip r:embed="rId3"/>
          <a:stretch>
            <a:fillRect/>
          </a:stretch>
        </p:blipFill>
        <p:spPr>
          <a:xfrm>
            <a:off x="371333" y="1213436"/>
            <a:ext cx="4017612" cy="5151566"/>
          </a:xfrm>
          <a:prstGeom prst="rect">
            <a:avLst/>
          </a:prstGeom>
        </p:spPr>
      </p:pic>
    </p:spTree>
    <p:extLst>
      <p:ext uri="{BB962C8B-B14F-4D97-AF65-F5344CB8AC3E}">
        <p14:creationId xmlns:p14="http://schemas.microsoft.com/office/powerpoint/2010/main" val="349880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3" y="2272145"/>
            <a:ext cx="8229600" cy="1847129"/>
          </a:xfrm>
          <a:solidFill>
            <a:schemeClr val="tx1">
              <a:lumMod val="10000"/>
              <a:lumOff val="90000"/>
            </a:schemeClr>
          </a:solidFill>
        </p:spPr>
        <p:txBody>
          <a:bodyPr/>
          <a:lstStyle/>
          <a:p>
            <a:r>
              <a:rPr lang="en-GB" sz="4800" u="sng" dirty="0" smtClean="0"/>
              <a:t/>
            </a:r>
            <a:br>
              <a:rPr lang="en-GB" sz="4800" u="sng" dirty="0" smtClean="0"/>
            </a:br>
            <a:r>
              <a:rPr lang="en-GB" sz="4800" u="sng" dirty="0" smtClean="0"/>
              <a:t>English Language Information</a:t>
            </a:r>
            <a:br>
              <a:rPr lang="en-GB" sz="4800" u="sng" dirty="0" smtClean="0"/>
            </a:br>
            <a:endParaRPr lang="en-GB" sz="4800" u="sng" dirty="0"/>
          </a:p>
        </p:txBody>
      </p:sp>
    </p:spTree>
    <p:extLst>
      <p:ext uri="{BB962C8B-B14F-4D97-AF65-F5344CB8AC3E}">
        <p14:creationId xmlns:p14="http://schemas.microsoft.com/office/powerpoint/2010/main" val="575222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575" y="1528062"/>
            <a:ext cx="8535140" cy="2194750"/>
          </a:xfrm>
          <a:prstGeom prst="rect">
            <a:avLst/>
          </a:prstGeom>
        </p:spPr>
      </p:pic>
      <p:pic>
        <p:nvPicPr>
          <p:cNvPr id="5" name="Picture 4"/>
          <p:cNvPicPr>
            <a:picLocks noChangeAspect="1"/>
          </p:cNvPicPr>
          <p:nvPr/>
        </p:nvPicPr>
        <p:blipFill>
          <a:blip r:embed="rId3"/>
          <a:stretch>
            <a:fillRect/>
          </a:stretch>
        </p:blipFill>
        <p:spPr>
          <a:xfrm>
            <a:off x="1546460" y="3964223"/>
            <a:ext cx="6023370" cy="2670279"/>
          </a:xfrm>
          <a:prstGeom prst="rect">
            <a:avLst/>
          </a:prstGeom>
        </p:spPr>
      </p:pic>
      <p:pic>
        <p:nvPicPr>
          <p:cNvPr id="6" name="Picture 5"/>
          <p:cNvPicPr>
            <a:picLocks noChangeAspect="1"/>
          </p:cNvPicPr>
          <p:nvPr/>
        </p:nvPicPr>
        <p:blipFill>
          <a:blip r:embed="rId4"/>
          <a:stretch>
            <a:fillRect/>
          </a:stretch>
        </p:blipFill>
        <p:spPr>
          <a:xfrm>
            <a:off x="2823682" y="695287"/>
            <a:ext cx="3468925" cy="1182727"/>
          </a:xfrm>
          <a:prstGeom prst="rect">
            <a:avLst/>
          </a:prstGeom>
        </p:spPr>
      </p:pic>
    </p:spTree>
    <p:extLst>
      <p:ext uri="{BB962C8B-B14F-4D97-AF65-F5344CB8AC3E}">
        <p14:creationId xmlns:p14="http://schemas.microsoft.com/office/powerpoint/2010/main" val="238828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38"/>
            <a:ext cx="8229600" cy="1143000"/>
          </a:xfrm>
        </p:spPr>
        <p:txBody>
          <a:bodyPr/>
          <a:lstStyle/>
          <a:p>
            <a:r>
              <a:rPr lang="en-GB" sz="6000" i="1" u="sng" dirty="0" smtClean="0">
                <a:solidFill>
                  <a:srgbClr val="FFFF00"/>
                </a:solidFill>
              </a:rPr>
              <a:t>Parents are Important </a:t>
            </a:r>
            <a:endParaRPr lang="en-GB" sz="6000" i="1" u="sng" dirty="0">
              <a:solidFill>
                <a:srgbClr val="FFFF00"/>
              </a:solidFill>
            </a:endParaRPr>
          </a:p>
        </p:txBody>
      </p:sp>
      <p:pic>
        <p:nvPicPr>
          <p:cNvPr id="3" name="Picture 2"/>
          <p:cNvPicPr>
            <a:picLocks noChangeAspect="1"/>
          </p:cNvPicPr>
          <p:nvPr/>
        </p:nvPicPr>
        <p:blipFill>
          <a:blip r:embed="rId2"/>
          <a:stretch>
            <a:fillRect/>
          </a:stretch>
        </p:blipFill>
        <p:spPr>
          <a:xfrm>
            <a:off x="597063" y="2984410"/>
            <a:ext cx="7949873" cy="3133616"/>
          </a:xfrm>
          <a:prstGeom prst="rect">
            <a:avLst/>
          </a:prstGeom>
          <a:solidFill>
            <a:schemeClr val="tx2">
              <a:lumMod val="90000"/>
              <a:lumOff val="10000"/>
            </a:schemeClr>
          </a:solidFill>
        </p:spPr>
      </p:pic>
    </p:spTree>
    <p:extLst>
      <p:ext uri="{BB962C8B-B14F-4D97-AF65-F5344CB8AC3E}">
        <p14:creationId xmlns:p14="http://schemas.microsoft.com/office/powerpoint/2010/main" val="28632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546461"/>
            <a:ext cx="8297757" cy="4535683"/>
          </a:xfrm>
          <a:prstGeom prst="rect">
            <a:avLst/>
          </a:prstGeom>
          <a:solidFill>
            <a:schemeClr val="tx2">
              <a:lumMod val="90000"/>
              <a:lumOff val="10000"/>
            </a:schemeClr>
          </a:solidFill>
        </p:spPr>
      </p:pic>
    </p:spTree>
    <p:extLst>
      <p:ext uri="{BB962C8B-B14F-4D97-AF65-F5344CB8AC3E}">
        <p14:creationId xmlns:p14="http://schemas.microsoft.com/office/powerpoint/2010/main" val="1481687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5060" y="1249727"/>
            <a:ext cx="7699915" cy="5328366"/>
          </a:xfrm>
          <a:prstGeom prst="rect">
            <a:avLst/>
          </a:prstGeom>
          <a:solidFill>
            <a:schemeClr val="tx2">
              <a:lumMod val="90000"/>
              <a:lumOff val="10000"/>
            </a:schemeClr>
          </a:solidFill>
        </p:spPr>
      </p:pic>
    </p:spTree>
    <p:extLst>
      <p:ext uri="{BB962C8B-B14F-4D97-AF65-F5344CB8AC3E}">
        <p14:creationId xmlns:p14="http://schemas.microsoft.com/office/powerpoint/2010/main" val="206573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9281"/>
            <a:ext cx="8229600" cy="1143000"/>
          </a:xfrm>
        </p:spPr>
        <p:txBody>
          <a:bodyPr/>
          <a:lstStyle/>
          <a:p>
            <a:r>
              <a:rPr lang="en-GB" sz="6000" i="1" u="sng" dirty="0" smtClean="0">
                <a:solidFill>
                  <a:srgbClr val="FFFF00"/>
                </a:solidFill>
              </a:rPr>
              <a:t>Top Tips</a:t>
            </a:r>
            <a:endParaRPr lang="en-GB" sz="6000" i="1" u="sng" dirty="0">
              <a:solidFill>
                <a:srgbClr val="FFFF00"/>
              </a:solidFill>
            </a:endParaRPr>
          </a:p>
        </p:txBody>
      </p:sp>
      <p:pic>
        <p:nvPicPr>
          <p:cNvPr id="3" name="Picture 2"/>
          <p:cNvPicPr>
            <a:picLocks noChangeAspect="1"/>
          </p:cNvPicPr>
          <p:nvPr/>
        </p:nvPicPr>
        <p:blipFill>
          <a:blip r:embed="rId2"/>
          <a:stretch>
            <a:fillRect/>
          </a:stretch>
        </p:blipFill>
        <p:spPr>
          <a:xfrm>
            <a:off x="193963" y="2165019"/>
            <a:ext cx="8742219" cy="3823645"/>
          </a:xfrm>
          <a:prstGeom prst="rect">
            <a:avLst/>
          </a:prstGeom>
          <a:solidFill>
            <a:schemeClr val="tx2">
              <a:lumMod val="90000"/>
              <a:lumOff val="10000"/>
            </a:schemeClr>
          </a:solidFill>
        </p:spPr>
      </p:pic>
    </p:spTree>
    <p:extLst>
      <p:ext uri="{BB962C8B-B14F-4D97-AF65-F5344CB8AC3E}">
        <p14:creationId xmlns:p14="http://schemas.microsoft.com/office/powerpoint/2010/main" val="338556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8601" y="2117546"/>
            <a:ext cx="8614395" cy="5273497"/>
          </a:xfrm>
          <a:prstGeom prst="rect">
            <a:avLst/>
          </a:prstGeom>
          <a:solidFill>
            <a:schemeClr val="tx2">
              <a:lumMod val="90000"/>
              <a:lumOff val="10000"/>
            </a:schemeClr>
          </a:solidFill>
        </p:spPr>
      </p:pic>
      <p:sp>
        <p:nvSpPr>
          <p:cNvPr id="4" name="TextBox 3"/>
          <p:cNvSpPr txBox="1"/>
          <p:nvPr/>
        </p:nvSpPr>
        <p:spPr>
          <a:xfrm>
            <a:off x="2632363" y="1009550"/>
            <a:ext cx="4031673" cy="1107996"/>
          </a:xfrm>
          <a:prstGeom prst="rect">
            <a:avLst/>
          </a:prstGeom>
          <a:noFill/>
        </p:spPr>
        <p:txBody>
          <a:bodyPr wrap="square" rtlCol="0">
            <a:spAutoFit/>
          </a:bodyPr>
          <a:lstStyle/>
          <a:p>
            <a:r>
              <a:rPr lang="en-GB" sz="6600" b="1" i="1" u="sng" dirty="0" smtClean="0">
                <a:solidFill>
                  <a:srgbClr val="FFFF00"/>
                </a:solidFill>
              </a:rPr>
              <a:t>Top Tips</a:t>
            </a:r>
            <a:endParaRPr lang="en-GB" sz="6600" b="1" i="1" u="sng" dirty="0">
              <a:solidFill>
                <a:srgbClr val="FFFF00"/>
              </a:solidFill>
            </a:endParaRPr>
          </a:p>
        </p:txBody>
      </p:sp>
    </p:spTree>
    <p:extLst>
      <p:ext uri="{BB962C8B-B14F-4D97-AF65-F5344CB8AC3E}">
        <p14:creationId xmlns:p14="http://schemas.microsoft.com/office/powerpoint/2010/main" val="107560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8139" y="374073"/>
            <a:ext cx="7421218" cy="369332"/>
          </a:xfrm>
          <a:prstGeom prst="rect">
            <a:avLst/>
          </a:prstGeom>
          <a:noFill/>
        </p:spPr>
        <p:txBody>
          <a:bodyPr wrap="square" rtlCol="0">
            <a:spAutoFit/>
          </a:bodyPr>
          <a:lstStyle/>
          <a:p>
            <a:pPr algn="ctr"/>
            <a:r>
              <a:rPr lang="en-GB" b="1" u="sng" dirty="0" smtClean="0"/>
              <a:t>English Language Course 2019- 2020</a:t>
            </a:r>
            <a:endParaRPr lang="en-GB" b="1" u="sng" dirty="0"/>
          </a:p>
        </p:txBody>
      </p:sp>
      <p:sp>
        <p:nvSpPr>
          <p:cNvPr id="5" name="TextBox 4"/>
          <p:cNvSpPr txBox="1"/>
          <p:nvPr/>
        </p:nvSpPr>
        <p:spPr>
          <a:xfrm>
            <a:off x="490296" y="870070"/>
            <a:ext cx="8136904" cy="5693866"/>
          </a:xfrm>
          <a:prstGeom prst="rect">
            <a:avLst/>
          </a:prstGeom>
          <a:solidFill>
            <a:schemeClr val="tx1">
              <a:lumMod val="10000"/>
              <a:lumOff val="90000"/>
            </a:schemeClr>
          </a:solidFill>
        </p:spPr>
        <p:txBody>
          <a:bodyPr wrap="square" rtlCol="0">
            <a:spAutoFit/>
          </a:bodyPr>
          <a:lstStyle/>
          <a:p>
            <a:r>
              <a:rPr lang="en-GB" sz="2800" u="sng" dirty="0" smtClean="0"/>
              <a:t>English Language </a:t>
            </a:r>
            <a:r>
              <a:rPr lang="en-GB" sz="2800" b="1" u="sng" dirty="0" smtClean="0"/>
              <a:t>Paper 1</a:t>
            </a:r>
            <a:r>
              <a:rPr lang="en-GB" sz="2800" u="sng" dirty="0" smtClean="0"/>
              <a:t> – Fiction Paper – 1 hour 45 minutes</a:t>
            </a:r>
          </a:p>
          <a:p>
            <a:endParaRPr lang="en-GB" sz="2800" dirty="0"/>
          </a:p>
          <a:p>
            <a:r>
              <a:rPr lang="en-GB" sz="2800" dirty="0" smtClean="0"/>
              <a:t>2 sections – Section A is the reading section</a:t>
            </a:r>
          </a:p>
          <a:p>
            <a:r>
              <a:rPr lang="en-GB" sz="2800" dirty="0"/>
              <a:t> </a:t>
            </a:r>
            <a:r>
              <a:rPr lang="en-GB" sz="2800" dirty="0" smtClean="0"/>
              <a:t>                    Section B is the writing section</a:t>
            </a:r>
          </a:p>
          <a:p>
            <a:endParaRPr lang="en-GB" sz="2800" dirty="0"/>
          </a:p>
          <a:p>
            <a:r>
              <a:rPr lang="en-GB" sz="2800" u="sng" dirty="0" smtClean="0"/>
              <a:t>Section A (40 marks) 1 hour</a:t>
            </a:r>
          </a:p>
          <a:p>
            <a:r>
              <a:rPr lang="en-GB" sz="2800" dirty="0" smtClean="0"/>
              <a:t>Reading questions will be asked – 5 of them.  The extract will be taken from a 20</a:t>
            </a:r>
            <a:r>
              <a:rPr lang="en-GB" sz="2800" baseline="30000" dirty="0" smtClean="0"/>
              <a:t>th</a:t>
            </a:r>
            <a:r>
              <a:rPr lang="en-GB" sz="2800" dirty="0" smtClean="0"/>
              <a:t> century text.</a:t>
            </a:r>
          </a:p>
          <a:p>
            <a:endParaRPr lang="en-GB" sz="2800" dirty="0"/>
          </a:p>
          <a:p>
            <a:r>
              <a:rPr lang="en-GB" sz="2800" u="sng" dirty="0" smtClean="0"/>
              <a:t>Section B (40 marks) 45 mins</a:t>
            </a:r>
          </a:p>
          <a:p>
            <a:r>
              <a:rPr lang="en-GB" sz="2800" dirty="0" smtClean="0"/>
              <a:t>Writing questions – choice of tasks – </a:t>
            </a:r>
            <a:r>
              <a:rPr lang="en-GB" sz="2800" b="1" u="sng" dirty="0" smtClean="0"/>
              <a:t>only one</a:t>
            </a:r>
          </a:p>
          <a:p>
            <a:r>
              <a:rPr lang="en-GB" sz="2800" dirty="0" smtClean="0"/>
              <a:t> needs to be completed.</a:t>
            </a:r>
            <a:endParaRPr lang="en-GB"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9835" y="266118"/>
            <a:ext cx="8064896" cy="6340197"/>
          </a:xfrm>
          <a:prstGeom prst="rect">
            <a:avLst/>
          </a:prstGeom>
          <a:solidFill>
            <a:schemeClr val="tx1">
              <a:lumMod val="10000"/>
              <a:lumOff val="90000"/>
            </a:schemeClr>
          </a:solidFill>
        </p:spPr>
        <p:txBody>
          <a:bodyPr wrap="square" rtlCol="0">
            <a:spAutoFit/>
          </a:bodyPr>
          <a:lstStyle/>
          <a:p>
            <a:pPr algn="ctr"/>
            <a:r>
              <a:rPr lang="en-GB" sz="3200" b="1" u="sng" dirty="0" smtClean="0"/>
              <a:t>Paper 1 Detail – Reading Section </a:t>
            </a:r>
          </a:p>
          <a:p>
            <a:pPr algn="ctr"/>
            <a:r>
              <a:rPr lang="en-GB" sz="3200" b="1" u="sng" dirty="0" smtClean="0"/>
              <a:t>1 hour</a:t>
            </a:r>
          </a:p>
          <a:p>
            <a:endParaRPr lang="en-GB" dirty="0"/>
          </a:p>
          <a:p>
            <a:r>
              <a:rPr lang="en-GB" u="sng" dirty="0" smtClean="0"/>
              <a:t>Question 1 (line numbers given)</a:t>
            </a:r>
            <a:endParaRPr lang="en-GB" dirty="0"/>
          </a:p>
          <a:p>
            <a:pPr>
              <a:buFont typeface="Arial" pitchFamily="34" charset="0"/>
              <a:buChar char="•"/>
            </a:pPr>
            <a:r>
              <a:rPr lang="en-GB" dirty="0" smtClean="0"/>
              <a:t>List 5 things you learn... (5 marks) </a:t>
            </a:r>
            <a:r>
              <a:rPr lang="en-GB" dirty="0" smtClean="0">
                <a:solidFill>
                  <a:srgbClr val="FF0000"/>
                </a:solidFill>
              </a:rPr>
              <a:t>SKILL = RETRIEVAL</a:t>
            </a:r>
          </a:p>
          <a:p>
            <a:pPr>
              <a:buFont typeface="Arial" pitchFamily="34" charset="0"/>
              <a:buChar char="•"/>
            </a:pPr>
            <a:endParaRPr lang="en-GB" dirty="0"/>
          </a:p>
          <a:p>
            <a:r>
              <a:rPr lang="en-GB" u="sng" dirty="0" smtClean="0"/>
              <a:t>Question 2 (line numbers given)</a:t>
            </a:r>
            <a:endParaRPr lang="en-GB" dirty="0"/>
          </a:p>
          <a:p>
            <a:pPr>
              <a:buFont typeface="Arial" pitchFamily="34" charset="0"/>
              <a:buChar char="•"/>
            </a:pPr>
            <a:r>
              <a:rPr lang="en-GB" dirty="0" smtClean="0"/>
              <a:t> How does the writer show (5 marks) </a:t>
            </a:r>
            <a:r>
              <a:rPr lang="en-GB" dirty="0" smtClean="0">
                <a:solidFill>
                  <a:srgbClr val="FF0000"/>
                </a:solidFill>
              </a:rPr>
              <a:t>SKILL = LANGUAGE ANALYSIS       EFFECT</a:t>
            </a:r>
          </a:p>
          <a:p>
            <a:endParaRPr lang="en-GB" dirty="0" smtClean="0"/>
          </a:p>
          <a:p>
            <a:r>
              <a:rPr lang="en-GB" u="sng" dirty="0" smtClean="0"/>
              <a:t>Question 3 (line numbers given)</a:t>
            </a:r>
            <a:endParaRPr lang="en-GB" dirty="0"/>
          </a:p>
          <a:p>
            <a:pPr>
              <a:buFont typeface="Arial" pitchFamily="34" charset="0"/>
              <a:buChar char="•"/>
            </a:pPr>
            <a:r>
              <a:rPr lang="en-GB" dirty="0" smtClean="0"/>
              <a:t>What impression do you get (10 marks) </a:t>
            </a:r>
            <a:r>
              <a:rPr lang="en-GB" dirty="0" smtClean="0">
                <a:solidFill>
                  <a:srgbClr val="FF0000"/>
                </a:solidFill>
              </a:rPr>
              <a:t>SKILL = LANGUAGE ANALYSIS – HOW DOES IT MAKE THE READER FEEL?</a:t>
            </a:r>
          </a:p>
          <a:p>
            <a:pPr>
              <a:buFont typeface="Arial" pitchFamily="34" charset="0"/>
              <a:buChar char="•"/>
            </a:pPr>
            <a:endParaRPr lang="en-GB" dirty="0"/>
          </a:p>
          <a:p>
            <a:r>
              <a:rPr lang="en-GB" u="sng" dirty="0" smtClean="0"/>
              <a:t>Question 4 (line numbers given)</a:t>
            </a:r>
            <a:endParaRPr lang="en-GB" dirty="0"/>
          </a:p>
          <a:p>
            <a:pPr>
              <a:buFont typeface="Arial" pitchFamily="34" charset="0"/>
              <a:buChar char="•"/>
            </a:pPr>
            <a:r>
              <a:rPr lang="en-GB" dirty="0" smtClean="0"/>
              <a:t>  How does the writer make these lines (vivid...interesting...mysterious). (10 marks)  </a:t>
            </a:r>
            <a:r>
              <a:rPr lang="en-GB" dirty="0" smtClean="0">
                <a:solidFill>
                  <a:srgbClr val="FF0000"/>
                </a:solidFill>
              </a:rPr>
              <a:t>SKILL = LANGUAGE AND STRUCTURE ANALYSIS</a:t>
            </a:r>
          </a:p>
          <a:p>
            <a:pPr>
              <a:buFont typeface="Arial" pitchFamily="34" charset="0"/>
              <a:buChar char="•"/>
            </a:pPr>
            <a:endParaRPr lang="en-GB" dirty="0"/>
          </a:p>
          <a:p>
            <a:r>
              <a:rPr lang="en-GB" u="sng" dirty="0" smtClean="0"/>
              <a:t>Question 5 (line numbers given)</a:t>
            </a:r>
          </a:p>
          <a:p>
            <a:pPr>
              <a:buFont typeface="Arial" pitchFamily="34" charset="0"/>
              <a:buChar char="•"/>
            </a:pPr>
            <a:r>
              <a:rPr lang="en-GB" dirty="0" smtClean="0"/>
              <a:t>To what extent do you agree?  </a:t>
            </a:r>
            <a:r>
              <a:rPr lang="en-GB" dirty="0" smtClean="0">
                <a:solidFill>
                  <a:srgbClr val="FF0000"/>
                </a:solidFill>
              </a:rPr>
              <a:t>SKILL = COMPREHENSION QUESTION PLUS LANGUAGE AND STRUCTURE ANALYSIS</a:t>
            </a:r>
            <a:endParaRPr lang="en-GB"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836712"/>
            <a:ext cx="7560840" cy="5293757"/>
          </a:xfrm>
          <a:prstGeom prst="rect">
            <a:avLst/>
          </a:prstGeom>
          <a:solidFill>
            <a:schemeClr val="tx1">
              <a:lumMod val="10000"/>
              <a:lumOff val="90000"/>
            </a:schemeClr>
          </a:solidFill>
        </p:spPr>
        <p:txBody>
          <a:bodyPr wrap="square" rtlCol="0">
            <a:spAutoFit/>
          </a:bodyPr>
          <a:lstStyle/>
          <a:p>
            <a:pPr algn="ctr"/>
            <a:r>
              <a:rPr lang="en-GB" sz="3200" b="1" u="sng" dirty="0" smtClean="0"/>
              <a:t>Paper 1 – Writing Section – 45 mins</a:t>
            </a:r>
          </a:p>
          <a:p>
            <a:endParaRPr lang="en-GB" dirty="0"/>
          </a:p>
          <a:p>
            <a:r>
              <a:rPr lang="en-GB" dirty="0" smtClean="0"/>
              <a:t>You will be give 4 options to write a creative response to.</a:t>
            </a:r>
          </a:p>
          <a:p>
            <a:endParaRPr lang="en-GB" dirty="0"/>
          </a:p>
          <a:p>
            <a:r>
              <a:rPr lang="en-GB" dirty="0" smtClean="0"/>
              <a:t>Some prompts might be:</a:t>
            </a:r>
          </a:p>
          <a:p>
            <a:endParaRPr lang="en-GB" dirty="0"/>
          </a:p>
          <a:p>
            <a:pPr marL="342900" indent="-342900">
              <a:buAutoNum type="alphaLcParenBoth"/>
            </a:pPr>
            <a:r>
              <a:rPr lang="en-GB" dirty="0" smtClean="0"/>
              <a:t>The Journey.</a:t>
            </a:r>
          </a:p>
          <a:p>
            <a:pPr marL="342900" indent="-342900">
              <a:buAutoNum type="alphaLcParenBoth"/>
            </a:pPr>
            <a:endParaRPr lang="en-GB" dirty="0"/>
          </a:p>
          <a:p>
            <a:pPr marL="342900" indent="-342900">
              <a:buAutoNum type="alphaLcParenBoth"/>
            </a:pPr>
            <a:r>
              <a:rPr lang="en-GB" dirty="0" smtClean="0"/>
              <a:t>The Misty Morning</a:t>
            </a:r>
          </a:p>
          <a:p>
            <a:pPr marL="342900" indent="-342900">
              <a:buAutoNum type="alphaLcParenBoth"/>
            </a:pPr>
            <a:endParaRPr lang="en-GB" dirty="0"/>
          </a:p>
          <a:p>
            <a:pPr marL="342900" indent="-342900">
              <a:buAutoNum type="alphaLcParenBoth"/>
            </a:pPr>
            <a:r>
              <a:rPr lang="en-GB" dirty="0" smtClean="0"/>
              <a:t>Write about a time when you went for a walk.</a:t>
            </a:r>
          </a:p>
          <a:p>
            <a:pPr marL="342900" indent="-342900">
              <a:buAutoNum type="alphaLcParenBoth"/>
            </a:pPr>
            <a:endParaRPr lang="en-GB" dirty="0"/>
          </a:p>
          <a:p>
            <a:pPr marL="342900" indent="-342900">
              <a:buAutoNum type="alphaLcParenBoth"/>
            </a:pPr>
            <a:r>
              <a:rPr lang="en-GB" dirty="0" smtClean="0"/>
              <a:t>Write a story which  begins:</a:t>
            </a:r>
          </a:p>
          <a:p>
            <a:pPr marL="342900" indent="-342900"/>
            <a:r>
              <a:rPr lang="en-GB" dirty="0"/>
              <a:t> </a:t>
            </a:r>
            <a:r>
              <a:rPr lang="en-GB" dirty="0" smtClean="0"/>
              <a:t>      After all these years, who would have thought that...</a:t>
            </a:r>
          </a:p>
          <a:p>
            <a:pPr marL="342900" indent="-342900"/>
            <a:endParaRPr lang="en-GB" dirty="0"/>
          </a:p>
          <a:p>
            <a:pPr marL="342900" indent="-342900"/>
            <a:endParaRPr lang="en-GB" dirty="0" smtClean="0"/>
          </a:p>
          <a:p>
            <a:pPr marL="342900" indent="-342900"/>
            <a:r>
              <a:rPr lang="en-GB" dirty="0" smtClean="0"/>
              <a:t>40 marks awarded for this response.  24 marks for content and 16 marks for SPAG.</a:t>
            </a:r>
            <a:endParaRPr lang="en-GB" dirty="0"/>
          </a:p>
        </p:txBody>
      </p:sp>
    </p:spTree>
    <p:extLst>
      <p:ext uri="{BB962C8B-B14F-4D97-AF65-F5344CB8AC3E}">
        <p14:creationId xmlns:p14="http://schemas.microsoft.com/office/powerpoint/2010/main" val="191089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253" y="457169"/>
            <a:ext cx="8208912" cy="6001643"/>
          </a:xfrm>
          <a:prstGeom prst="rect">
            <a:avLst/>
          </a:prstGeom>
          <a:solidFill>
            <a:schemeClr val="tx1">
              <a:lumMod val="10000"/>
              <a:lumOff val="90000"/>
            </a:schemeClr>
          </a:solidFill>
        </p:spPr>
        <p:txBody>
          <a:bodyPr wrap="square">
            <a:spAutoFit/>
          </a:bodyPr>
          <a:lstStyle/>
          <a:p>
            <a:r>
              <a:rPr lang="en-GB" sz="2400" u="sng" dirty="0" smtClean="0"/>
              <a:t>English Language </a:t>
            </a:r>
            <a:r>
              <a:rPr lang="en-GB" sz="2400" b="1" u="sng" dirty="0" smtClean="0"/>
              <a:t>Paper 2</a:t>
            </a:r>
            <a:r>
              <a:rPr lang="en-GB" sz="2400" u="sng" dirty="0" smtClean="0"/>
              <a:t> – Non Fiction Paper – 2 hours</a:t>
            </a:r>
          </a:p>
          <a:p>
            <a:endParaRPr lang="en-GB" sz="2400" dirty="0" smtClean="0"/>
          </a:p>
          <a:p>
            <a:r>
              <a:rPr lang="en-GB" sz="2400" dirty="0" smtClean="0"/>
              <a:t>2 sections – Section A is the reading section</a:t>
            </a:r>
          </a:p>
          <a:p>
            <a:r>
              <a:rPr lang="en-GB" sz="2400" dirty="0" smtClean="0"/>
              <a:t>                     Section B is the writing section</a:t>
            </a:r>
          </a:p>
          <a:p>
            <a:endParaRPr lang="en-GB" sz="2400" dirty="0" smtClean="0"/>
          </a:p>
          <a:p>
            <a:r>
              <a:rPr lang="en-GB" sz="2400" u="sng" dirty="0" smtClean="0"/>
              <a:t>Section A (40 marks) 1 hour</a:t>
            </a:r>
          </a:p>
          <a:p>
            <a:r>
              <a:rPr lang="en-GB" sz="2400" dirty="0" smtClean="0"/>
              <a:t>Reading questions will be asked – 6 of them.  There are two extracts, one from the 19</a:t>
            </a:r>
            <a:r>
              <a:rPr lang="en-GB" sz="2400" baseline="30000" dirty="0" smtClean="0"/>
              <a:t>th</a:t>
            </a:r>
            <a:r>
              <a:rPr lang="en-GB" sz="2400" dirty="0" smtClean="0"/>
              <a:t> and one from the 21</a:t>
            </a:r>
            <a:r>
              <a:rPr lang="en-GB" sz="2400" baseline="30000" dirty="0" smtClean="0"/>
              <a:t>st</a:t>
            </a:r>
            <a:r>
              <a:rPr lang="en-GB" sz="2400" dirty="0" smtClean="0"/>
              <a:t> century.</a:t>
            </a:r>
          </a:p>
          <a:p>
            <a:endParaRPr lang="en-GB" sz="2400" dirty="0" smtClean="0"/>
          </a:p>
          <a:p>
            <a:r>
              <a:rPr lang="en-GB" sz="2400" u="sng" dirty="0" smtClean="0"/>
              <a:t>Section B (40 marks) 1 hour</a:t>
            </a:r>
          </a:p>
          <a:p>
            <a:r>
              <a:rPr lang="en-GB" sz="2400" dirty="0" smtClean="0"/>
              <a:t>There are two writing questions – you must answer both of them.  Spend 30 mins on each question.  The questions will require you to write a letter, an article, a report – </a:t>
            </a:r>
          </a:p>
          <a:p>
            <a:r>
              <a:rPr lang="en-GB" sz="2400" dirty="0" smtClean="0"/>
              <a:t>basically you must give your own perspective on topics given to you.</a:t>
            </a:r>
            <a:endParaRPr lang="en-GB" sz="2400" dirty="0"/>
          </a:p>
        </p:txBody>
      </p:sp>
    </p:spTree>
    <p:extLst>
      <p:ext uri="{BB962C8B-B14F-4D97-AF65-F5344CB8AC3E}">
        <p14:creationId xmlns:p14="http://schemas.microsoft.com/office/powerpoint/2010/main" val="416557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229" y="150051"/>
            <a:ext cx="8568952" cy="6555641"/>
          </a:xfrm>
          <a:prstGeom prst="rect">
            <a:avLst/>
          </a:prstGeom>
          <a:solidFill>
            <a:schemeClr val="tx1">
              <a:lumMod val="10000"/>
              <a:lumOff val="90000"/>
            </a:schemeClr>
          </a:solidFill>
        </p:spPr>
        <p:txBody>
          <a:bodyPr wrap="square" rtlCol="0">
            <a:spAutoFit/>
          </a:bodyPr>
          <a:lstStyle/>
          <a:p>
            <a:r>
              <a:rPr lang="en-GB" sz="2400" b="1" u="sng" dirty="0" smtClean="0"/>
              <a:t>Paper 2 Detail – Reading Section – 1 hour</a:t>
            </a:r>
          </a:p>
          <a:p>
            <a:endParaRPr lang="en-GB" dirty="0"/>
          </a:p>
          <a:p>
            <a:r>
              <a:rPr lang="en-GB" u="sng" dirty="0" smtClean="0"/>
              <a:t>Question 1 – </a:t>
            </a:r>
            <a:r>
              <a:rPr lang="en-GB" b="1" u="sng" dirty="0" smtClean="0"/>
              <a:t>FIRST TEXT</a:t>
            </a:r>
          </a:p>
          <a:p>
            <a:pPr>
              <a:buFont typeface="Arial" pitchFamily="34" charset="0"/>
              <a:buChar char="•"/>
            </a:pPr>
            <a:r>
              <a:rPr lang="en-GB" dirty="0" smtClean="0"/>
              <a:t>Answer 3 short questions from the first text. (3 marks) SKILL = </a:t>
            </a:r>
            <a:r>
              <a:rPr lang="en-GB" dirty="0" smtClean="0">
                <a:solidFill>
                  <a:srgbClr val="FF0000"/>
                </a:solidFill>
              </a:rPr>
              <a:t>RETRIEVAL </a:t>
            </a:r>
          </a:p>
          <a:p>
            <a:pPr>
              <a:buFont typeface="Arial" pitchFamily="34" charset="0"/>
              <a:buChar char="•"/>
            </a:pPr>
            <a:endParaRPr lang="en-GB" dirty="0"/>
          </a:p>
          <a:p>
            <a:r>
              <a:rPr lang="en-GB" u="sng" dirty="0" smtClean="0"/>
              <a:t>Question 2 – </a:t>
            </a:r>
            <a:r>
              <a:rPr lang="en-GB" b="1" u="sng" dirty="0" smtClean="0"/>
              <a:t>FIRST TEXT</a:t>
            </a:r>
          </a:p>
          <a:p>
            <a:pPr>
              <a:buFont typeface="Arial" pitchFamily="34" charset="0"/>
              <a:buChar char="•"/>
            </a:pPr>
            <a:r>
              <a:rPr lang="en-GB" dirty="0" smtClean="0"/>
              <a:t>How does the writer achieve their purpose (10 marks) SKILL = </a:t>
            </a:r>
            <a:r>
              <a:rPr lang="en-GB" dirty="0" smtClean="0">
                <a:solidFill>
                  <a:srgbClr val="FF0000"/>
                </a:solidFill>
              </a:rPr>
              <a:t>ANALYSE LANGUAGE, TONE AND STRUCTURE</a:t>
            </a:r>
          </a:p>
          <a:p>
            <a:pPr>
              <a:buFont typeface="Arial" pitchFamily="34" charset="0"/>
              <a:buChar char="•"/>
            </a:pPr>
            <a:endParaRPr lang="en-GB" dirty="0"/>
          </a:p>
          <a:p>
            <a:r>
              <a:rPr lang="en-GB" u="sng" dirty="0" smtClean="0"/>
              <a:t>Question 3 – </a:t>
            </a:r>
            <a:r>
              <a:rPr lang="en-GB" b="1" u="sng" dirty="0" smtClean="0"/>
              <a:t>SECOND TEXT</a:t>
            </a:r>
          </a:p>
          <a:p>
            <a:pPr>
              <a:buFont typeface="Arial" pitchFamily="34" charset="0"/>
              <a:buChar char="•"/>
            </a:pPr>
            <a:r>
              <a:rPr lang="en-GB" dirty="0" smtClean="0"/>
              <a:t>Answer 3 short questions from the second text. (3 marks) SKILL = </a:t>
            </a:r>
            <a:r>
              <a:rPr lang="en-GB" dirty="0" smtClean="0">
                <a:solidFill>
                  <a:srgbClr val="FF0000"/>
                </a:solidFill>
              </a:rPr>
              <a:t>RETRIEVAL</a:t>
            </a:r>
          </a:p>
          <a:p>
            <a:endParaRPr lang="en-GB" dirty="0"/>
          </a:p>
          <a:p>
            <a:r>
              <a:rPr lang="en-GB" u="sng" dirty="0" smtClean="0"/>
              <a:t>Question 4 – </a:t>
            </a:r>
            <a:r>
              <a:rPr lang="en-GB" b="1" u="sng" dirty="0" smtClean="0"/>
              <a:t>SECOND TEXT</a:t>
            </a:r>
          </a:p>
          <a:p>
            <a:pPr>
              <a:buFont typeface="Arial" pitchFamily="34" charset="0"/>
              <a:buChar char="•"/>
            </a:pPr>
            <a:r>
              <a:rPr lang="en-GB" dirty="0"/>
              <a:t> </a:t>
            </a:r>
            <a:r>
              <a:rPr lang="en-GB" dirty="0" smtClean="0"/>
              <a:t>What do you think and feel about... (10 marks) SKILL = </a:t>
            </a:r>
            <a:r>
              <a:rPr lang="en-GB" dirty="0" smtClean="0">
                <a:solidFill>
                  <a:srgbClr val="FF0000"/>
                </a:solidFill>
              </a:rPr>
              <a:t>EXPLAIN, ANALYSE LANGUAGE AND STRUCTURE</a:t>
            </a:r>
          </a:p>
          <a:p>
            <a:pPr>
              <a:buFont typeface="Arial" pitchFamily="34" charset="0"/>
              <a:buChar char="•"/>
            </a:pPr>
            <a:endParaRPr lang="en-GB" dirty="0"/>
          </a:p>
          <a:p>
            <a:r>
              <a:rPr lang="en-GB" u="sng" dirty="0" smtClean="0"/>
              <a:t>Question 5 – </a:t>
            </a:r>
            <a:r>
              <a:rPr lang="en-GB" b="1" u="sng" dirty="0" smtClean="0"/>
              <a:t>BOTH TEXTS</a:t>
            </a:r>
          </a:p>
          <a:p>
            <a:pPr>
              <a:buFont typeface="Arial" pitchFamily="34" charset="0"/>
              <a:buChar char="•"/>
            </a:pPr>
            <a:r>
              <a:rPr lang="en-GB" dirty="0" smtClean="0"/>
              <a:t>Summary question (4 marks) SKILL = </a:t>
            </a:r>
            <a:r>
              <a:rPr lang="en-GB" dirty="0" smtClean="0">
                <a:solidFill>
                  <a:srgbClr val="FF0000"/>
                </a:solidFill>
              </a:rPr>
              <a:t>SUMMARISE POINTS – GIVE AN OVERVIEW</a:t>
            </a:r>
          </a:p>
          <a:p>
            <a:pPr>
              <a:buFont typeface="Arial" pitchFamily="34" charset="0"/>
              <a:buChar char="•"/>
            </a:pPr>
            <a:endParaRPr lang="en-GB" dirty="0"/>
          </a:p>
          <a:p>
            <a:r>
              <a:rPr lang="en-GB" u="sng" dirty="0" smtClean="0"/>
              <a:t>Question 6 – </a:t>
            </a:r>
            <a:r>
              <a:rPr lang="en-GB" b="1" u="sng" dirty="0" smtClean="0"/>
              <a:t>BOTH TEXTS</a:t>
            </a:r>
          </a:p>
          <a:p>
            <a:pPr>
              <a:buFont typeface="Arial" pitchFamily="34" charset="0"/>
              <a:buChar char="•"/>
            </a:pPr>
            <a:r>
              <a:rPr lang="en-GB" dirty="0" smtClean="0"/>
              <a:t>Comparison question (10 marks) SKILL = </a:t>
            </a:r>
            <a:r>
              <a:rPr lang="en-GB" dirty="0" smtClean="0">
                <a:solidFill>
                  <a:srgbClr val="FF0000"/>
                </a:solidFill>
              </a:rPr>
              <a:t>COMPARE SIMILARITIES AND DIFFERENCES BETWEEN THE TEXTS, ANALYSE LANGUAGE </a:t>
            </a:r>
            <a:endParaRPr lang="en-GB" dirty="0"/>
          </a:p>
        </p:txBody>
      </p:sp>
    </p:spTree>
    <p:extLst>
      <p:ext uri="{BB962C8B-B14F-4D97-AF65-F5344CB8AC3E}">
        <p14:creationId xmlns:p14="http://schemas.microsoft.com/office/powerpoint/2010/main" val="261806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1115" y="554150"/>
            <a:ext cx="7992888" cy="5724644"/>
          </a:xfrm>
          <a:prstGeom prst="rect">
            <a:avLst/>
          </a:prstGeom>
          <a:solidFill>
            <a:schemeClr val="tx1">
              <a:lumMod val="10000"/>
              <a:lumOff val="90000"/>
            </a:schemeClr>
          </a:solidFill>
        </p:spPr>
        <p:txBody>
          <a:bodyPr wrap="square" rtlCol="0">
            <a:spAutoFit/>
          </a:bodyPr>
          <a:lstStyle/>
          <a:p>
            <a:r>
              <a:rPr lang="en-GB" sz="2400" b="1" u="sng" dirty="0" smtClean="0"/>
              <a:t>Paper 2 – Writing Section – 40 marks – two questions</a:t>
            </a:r>
          </a:p>
          <a:p>
            <a:endParaRPr lang="en-GB" dirty="0" smtClean="0"/>
          </a:p>
          <a:p>
            <a:r>
              <a:rPr lang="en-GB" dirty="0" smtClean="0"/>
              <a:t>Each question is worth 20 marks</a:t>
            </a:r>
          </a:p>
          <a:p>
            <a:endParaRPr lang="en-GB" dirty="0" smtClean="0"/>
          </a:p>
          <a:p>
            <a:r>
              <a:rPr lang="en-GB" u="sng" dirty="0" smtClean="0"/>
              <a:t>First Writing Question</a:t>
            </a:r>
          </a:p>
          <a:p>
            <a:endParaRPr lang="en-GB" dirty="0" smtClean="0"/>
          </a:p>
          <a:p>
            <a:r>
              <a:rPr lang="en-GB" dirty="0" smtClean="0"/>
              <a:t>This question asks you to advise and inform the reader.</a:t>
            </a:r>
          </a:p>
          <a:p>
            <a:r>
              <a:rPr lang="en-GB" dirty="0" smtClean="0"/>
              <a:t>Content = 12 marks</a:t>
            </a:r>
          </a:p>
          <a:p>
            <a:r>
              <a:rPr lang="en-GB" dirty="0" smtClean="0"/>
              <a:t>SPAG = 8 marks</a:t>
            </a:r>
          </a:p>
          <a:p>
            <a:endParaRPr lang="en-GB" dirty="0" smtClean="0"/>
          </a:p>
          <a:p>
            <a:endParaRPr lang="en-GB" dirty="0" smtClean="0"/>
          </a:p>
          <a:p>
            <a:r>
              <a:rPr lang="en-GB" u="sng" dirty="0" smtClean="0"/>
              <a:t>Second Writing Question</a:t>
            </a:r>
          </a:p>
          <a:p>
            <a:endParaRPr lang="en-GB" dirty="0" smtClean="0"/>
          </a:p>
          <a:p>
            <a:r>
              <a:rPr lang="en-GB" dirty="0" smtClean="0"/>
              <a:t>This question asks for you to give your own perspective and opinion about a particular topic.</a:t>
            </a:r>
          </a:p>
          <a:p>
            <a:r>
              <a:rPr lang="en-GB" dirty="0" smtClean="0"/>
              <a:t>Content = 12 marks</a:t>
            </a:r>
          </a:p>
          <a:p>
            <a:r>
              <a:rPr lang="en-GB" dirty="0" smtClean="0"/>
              <a:t>SPAG = 8 marks</a:t>
            </a:r>
          </a:p>
          <a:p>
            <a:endParaRPr lang="en-GB" dirty="0" smtClean="0"/>
          </a:p>
          <a:p>
            <a:endParaRPr lang="en-GB" dirty="0" smtClean="0"/>
          </a:p>
          <a:p>
            <a:endParaRPr lang="en-GB" dirty="0"/>
          </a:p>
        </p:txBody>
      </p:sp>
    </p:spTree>
    <p:extLst>
      <p:ext uri="{BB962C8B-B14F-4D97-AF65-F5344CB8AC3E}">
        <p14:creationId xmlns:p14="http://schemas.microsoft.com/office/powerpoint/2010/main" val="243165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1978746"/>
            <a:ext cx="8229600" cy="2648671"/>
          </a:xfrm>
          <a:solidFill>
            <a:schemeClr val="tx1">
              <a:lumMod val="10000"/>
              <a:lumOff val="90000"/>
            </a:schemeClr>
          </a:solidFill>
        </p:spPr>
        <p:txBody>
          <a:bodyPr/>
          <a:lstStyle/>
          <a:p>
            <a:r>
              <a:rPr lang="en-GB" sz="4800" u="sng" dirty="0" smtClean="0"/>
              <a:t>English Literature Information</a:t>
            </a:r>
            <a:endParaRPr lang="en-GB" sz="4800" u="sng" dirty="0"/>
          </a:p>
        </p:txBody>
      </p:sp>
    </p:spTree>
    <p:extLst>
      <p:ext uri="{BB962C8B-B14F-4D97-AF65-F5344CB8AC3E}">
        <p14:creationId xmlns:p14="http://schemas.microsoft.com/office/powerpoint/2010/main" val="1870090434"/>
      </p:ext>
    </p:extLst>
  </p:cSld>
  <p:clrMapOvr>
    <a:masterClrMapping/>
  </p:clrMapOvr>
</p:sld>
</file>

<file path=ppt/theme/theme1.xml><?xml version="1.0" encoding="utf-8"?>
<a:theme xmlns:a="http://schemas.openxmlformats.org/drawingml/2006/main" name="Default Design">
  <a:themeElements>
    <a:clrScheme name="Custom 104">
      <a:dk1>
        <a:srgbClr val="151515"/>
      </a:dk1>
      <a:lt1>
        <a:srgbClr val="151515"/>
      </a:lt1>
      <a:dk2>
        <a:srgbClr val="151515"/>
      </a:dk2>
      <a:lt2>
        <a:srgbClr val="7F7F7F"/>
      </a:lt2>
      <a:accent1>
        <a:srgbClr val="A3A4C3"/>
      </a:accent1>
      <a:accent2>
        <a:srgbClr val="151515"/>
      </a:accent2>
      <a:accent3>
        <a:srgbClr val="20130C"/>
      </a:accent3>
      <a:accent4>
        <a:srgbClr val="7F7F7F"/>
      </a:accent4>
      <a:accent5>
        <a:srgbClr val="231F20"/>
      </a:accent5>
      <a:accent6>
        <a:srgbClr val="000000"/>
      </a:accent6>
      <a:hlink>
        <a:srgbClr val="C00000"/>
      </a:hlink>
      <a:folHlink>
        <a:srgbClr val="52311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13391</TotalTime>
  <Words>1364</Words>
  <Application>Microsoft Office PowerPoint</Application>
  <PresentationFormat>On-screen Show (4:3)</PresentationFormat>
  <Paragraphs>232</Paragraphs>
  <Slides>25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Default Design</vt:lpstr>
      <vt:lpstr>PowerPoint Presentation</vt:lpstr>
      <vt:lpstr> English Language Information </vt:lpstr>
      <vt:lpstr>PowerPoint Presentation</vt:lpstr>
      <vt:lpstr>PowerPoint Presentation</vt:lpstr>
      <vt:lpstr>PowerPoint Presentation</vt:lpstr>
      <vt:lpstr>PowerPoint Presentation</vt:lpstr>
      <vt:lpstr>PowerPoint Presentation</vt:lpstr>
      <vt:lpstr>PowerPoint Presentation</vt:lpstr>
      <vt:lpstr>English Literature Information</vt:lpstr>
      <vt:lpstr>PowerPoint Presentation</vt:lpstr>
      <vt:lpstr>PowerPoint Presentation</vt:lpstr>
      <vt:lpstr>Revision Information English Department</vt:lpstr>
      <vt:lpstr>Revision for English</vt:lpstr>
      <vt:lpstr>Revision Books for English Language</vt:lpstr>
      <vt:lpstr>Revision Books for English Literature</vt:lpstr>
      <vt:lpstr>Ways to revise for English Language and Literature</vt:lpstr>
      <vt:lpstr>PowerPoint Presentation</vt:lpstr>
      <vt:lpstr>PowerPoint Presentation</vt:lpstr>
      <vt:lpstr>PowerPoint Presentation</vt:lpstr>
      <vt:lpstr>PowerPoint Presentation</vt:lpstr>
      <vt:lpstr>Parents are Important </vt:lpstr>
      <vt:lpstr>PowerPoint Presentation</vt:lpstr>
      <vt:lpstr>PowerPoint Presentation</vt:lpstr>
      <vt:lpstr>Top Tips</vt:lpstr>
      <vt:lpstr>PowerPoint Presentation</vt:lpstr>
    </vt:vector>
  </TitlesOfParts>
  <Company>Clearly Presented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Book PowerPoint Template</dc:title>
  <dc:creator>Presentation Magazine</dc:creator>
  <cp:lastModifiedBy>Miss A.Gilbert</cp:lastModifiedBy>
  <cp:revision>155</cp:revision>
  <cp:lastPrinted>2018-09-26T11:42:08Z</cp:lastPrinted>
  <dcterms:created xsi:type="dcterms:W3CDTF">2009-11-03T13:35:13Z</dcterms:created>
  <dcterms:modified xsi:type="dcterms:W3CDTF">2019-10-12T20:34:16Z</dcterms:modified>
</cp:coreProperties>
</file>